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57"/>
  </p:notesMasterIdLst>
  <p:sldIdLst>
    <p:sldId id="513" r:id="rId2"/>
    <p:sldId id="730" r:id="rId3"/>
    <p:sldId id="747" r:id="rId4"/>
    <p:sldId id="763" r:id="rId5"/>
    <p:sldId id="775" r:id="rId6"/>
    <p:sldId id="735" r:id="rId7"/>
    <p:sldId id="736" r:id="rId8"/>
    <p:sldId id="750" r:id="rId9"/>
    <p:sldId id="751" r:id="rId10"/>
    <p:sldId id="745" r:id="rId11"/>
    <p:sldId id="777" r:id="rId12"/>
    <p:sldId id="758" r:id="rId13"/>
    <p:sldId id="760" r:id="rId14"/>
    <p:sldId id="759" r:id="rId15"/>
    <p:sldId id="628" r:id="rId16"/>
    <p:sldId id="835" r:id="rId17"/>
    <p:sldId id="833" r:id="rId18"/>
    <p:sldId id="834" r:id="rId19"/>
    <p:sldId id="836" r:id="rId20"/>
    <p:sldId id="837" r:id="rId21"/>
    <p:sldId id="838" r:id="rId22"/>
    <p:sldId id="839" r:id="rId23"/>
    <p:sldId id="840" r:id="rId24"/>
    <p:sldId id="841" r:id="rId25"/>
    <p:sldId id="842" r:id="rId26"/>
    <p:sldId id="843" r:id="rId27"/>
    <p:sldId id="844" r:id="rId28"/>
    <p:sldId id="845" r:id="rId29"/>
    <p:sldId id="846" r:id="rId30"/>
    <p:sldId id="847" r:id="rId31"/>
    <p:sldId id="762" r:id="rId32"/>
    <p:sldId id="645" r:id="rId33"/>
    <p:sldId id="848" r:id="rId34"/>
    <p:sldId id="849" r:id="rId35"/>
    <p:sldId id="850" r:id="rId36"/>
    <p:sldId id="851" r:id="rId37"/>
    <p:sldId id="852" r:id="rId38"/>
    <p:sldId id="853" r:id="rId39"/>
    <p:sldId id="854" r:id="rId40"/>
    <p:sldId id="855" r:id="rId41"/>
    <p:sldId id="856" r:id="rId42"/>
    <p:sldId id="857" r:id="rId43"/>
    <p:sldId id="858" r:id="rId44"/>
    <p:sldId id="859" r:id="rId45"/>
    <p:sldId id="860" r:id="rId46"/>
    <p:sldId id="865" r:id="rId47"/>
    <p:sldId id="862" r:id="rId48"/>
    <p:sldId id="863" r:id="rId49"/>
    <p:sldId id="864" r:id="rId50"/>
    <p:sldId id="861" r:id="rId51"/>
    <p:sldId id="761" r:id="rId52"/>
    <p:sldId id="866" r:id="rId53"/>
    <p:sldId id="765" r:id="rId54"/>
    <p:sldId id="766" r:id="rId55"/>
    <p:sldId id="291" r:id="rId56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>
    <p:extLst>
      <p:ext uri="{19B8F6BF-5375-455C-9EA6-DF929625EA0E}">
        <p15:presenceInfo xmlns:p15="http://schemas.microsoft.com/office/powerpoint/2012/main" userId="S-1-5-21-1708537768-1303643608-725345543-200204" providerId="AD"/>
      </p:ext>
    </p:extLst>
  </p:cmAuthor>
  <p:cmAuthor id="2" name="Bob Vachon" initials="BV" lastIdx="24" clrIdx="2">
    <p:extLst>
      <p:ext uri="{19B8F6BF-5375-455C-9EA6-DF929625EA0E}">
        <p15:presenceInfo xmlns:p15="http://schemas.microsoft.com/office/powerpoint/2012/main" userId="c7abe87968a0b63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90" autoAdjust="0"/>
    <p:restoredTop sz="81065" autoAdjust="0"/>
  </p:normalViewPr>
  <p:slideViewPr>
    <p:cSldViewPr snapToGrid="0" showGuides="1">
      <p:cViewPr varScale="1">
        <p:scale>
          <a:sx n="106" d="100"/>
          <a:sy n="106" d="100"/>
        </p:scale>
        <p:origin x="102" y="186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-5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12/20/2017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Routing and switching Essentials </a:t>
            </a:r>
            <a:r>
              <a:rPr lang="en-US" b="0" baseline="0" dirty="0"/>
              <a:t>v6.0</a:t>
            </a:r>
            <a:endParaRPr lang="en-US" b="0" dirty="0"/>
          </a:p>
          <a:p>
            <a:pPr>
              <a:buFontTx/>
              <a:buNone/>
            </a:pPr>
            <a:r>
              <a:rPr lang="en-US" sz="1200" b="0" dirty="0"/>
              <a:t>Chapter 8: DHCP</a:t>
            </a: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5421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7" tIns="0" rIns="18817" bIns="0" anchor="b"/>
          <a:lstStyle>
            <a:lvl1pPr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5F7D0146-1035-4865-8A5B-0B1E8578604B}" type="slidenum">
              <a:rPr lang="en-US" sz="800" b="0">
                <a:ea typeface="ＭＳ Ｐゴシック" pitchFamily="34" charset="-128"/>
              </a:rPr>
              <a:pPr algn="r"/>
              <a:t>10</a:t>
            </a:fld>
            <a:endParaRPr lang="en-US" sz="800" b="0" dirty="0">
              <a:ea typeface="ＭＳ Ｐゴシック" pitchFamily="34" charset="-128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1573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Routing and Switching Essentials </a:t>
            </a:r>
            <a:r>
              <a:rPr lang="en-US" b="0" baseline="0" dirty="0"/>
              <a:t>v6.0</a:t>
            </a:r>
            <a:endParaRPr lang="en-US" b="0" dirty="0"/>
          </a:p>
          <a:p>
            <a:pPr>
              <a:buFontTx/>
              <a:buNone/>
            </a:pPr>
            <a:r>
              <a:rPr lang="en-US" sz="1200" b="0" dirty="0"/>
              <a:t>Chapter 8: DHCP</a:t>
            </a: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80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13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Routing and Switching Essentials </a:t>
            </a:r>
            <a:r>
              <a:rPr lang="en-US" b="0" baseline="0" dirty="0"/>
              <a:t>v6.0</a:t>
            </a:r>
            <a:endParaRPr lang="en-US" b="0" dirty="0"/>
          </a:p>
          <a:p>
            <a:pPr>
              <a:buFontTx/>
              <a:buNone/>
            </a:pPr>
            <a:r>
              <a:rPr lang="en-US" sz="1200" b="0" dirty="0"/>
              <a:t>Chapter 8: DHCP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4752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8 - DHCP</a:t>
            </a:r>
          </a:p>
          <a:p>
            <a:pPr>
              <a:buFontTx/>
              <a:buNone/>
            </a:pPr>
            <a:r>
              <a:rPr lang="en-US" sz="1200" b="0" dirty="0"/>
              <a:t>8.1 – DHCPv4</a:t>
            </a: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15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8.1 – DHCPv4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8.1.1 – DHCPv4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8.1.1.1</a:t>
            </a:r>
            <a:r>
              <a:rPr lang="en-US" baseline="0" dirty="0">
                <a:latin typeface="Arial" charset="0"/>
              </a:rPr>
              <a:t> – Introducing DHCPv4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16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8.1 – DHCPv4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8.1.1 – DHCPv4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8.1.1.2</a:t>
            </a:r>
            <a:r>
              <a:rPr lang="en-US" baseline="0" dirty="0">
                <a:latin typeface="Arial" charset="0"/>
              </a:rPr>
              <a:t> – DHCPv4 Operation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75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17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8.1 – DHCPv4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8.1.1 – DHCPv4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8.1.1.3</a:t>
            </a:r>
            <a:r>
              <a:rPr lang="en-US" baseline="0" dirty="0">
                <a:latin typeface="Arial" charset="0"/>
              </a:rPr>
              <a:t> – DHCPv4 Message Format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9164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18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8.1 – DHCPv4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8.1.1 – DHCPv4 Operation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8.1.1.4</a:t>
            </a:r>
            <a:r>
              <a:rPr lang="en-US" baseline="0" dirty="0">
                <a:latin typeface="Arial" charset="0"/>
              </a:rPr>
              <a:t> – DHCPv4 Discover and Offer Messages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4030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19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8.1 – DHCPv4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8.1.2 – Configuring a Basic DHCPv4 Server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8.1.2.1</a:t>
            </a:r>
            <a:r>
              <a:rPr lang="en-US" baseline="0" dirty="0">
                <a:latin typeface="Arial" charset="0"/>
              </a:rPr>
              <a:t> – Configuring a Basic DHCPv4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1198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20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8.1 – DHCPv4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8.1.2 – Configuring a Basic DHCPv4 Server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8.1.2.2</a:t>
            </a:r>
            <a:r>
              <a:rPr lang="en-US" baseline="0" dirty="0">
                <a:latin typeface="Arial" charset="0"/>
              </a:rPr>
              <a:t> – Verifying DHCPv4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00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2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67713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21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8.1 – DHCPv4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8.1.2 – Configuring a Basic DHCPv4 Server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8.1.2.3</a:t>
            </a:r>
            <a:r>
              <a:rPr lang="en-US" baseline="0" dirty="0">
                <a:latin typeface="Arial" charset="0"/>
              </a:rPr>
              <a:t> – DHCPv4 Relay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0625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22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8.1 – DHCPv4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8.1.2 – Configuring a Basic DHCPv4 Server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8.1.2.4</a:t>
            </a:r>
            <a:r>
              <a:rPr lang="en-US" baseline="0" dirty="0">
                <a:latin typeface="Arial" charset="0"/>
              </a:rPr>
              <a:t> – Lab - Configuring Basic DHCPv4 on a Router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2922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23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8.1 – DHCPv4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8.1.2 – Configuring a Basic DHCPv4 Server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8.1.2.5</a:t>
            </a:r>
            <a:r>
              <a:rPr lang="en-US" baseline="0" dirty="0">
                <a:latin typeface="Arial" charset="0"/>
              </a:rPr>
              <a:t> – Lab - Configuring Basic DHCPv4 on a Switch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27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24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8.1 – DHCPv4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8.1.3 – Configure DHCPv4 Client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8.1.3.1</a:t>
            </a:r>
            <a:r>
              <a:rPr lang="en-US" baseline="0" dirty="0">
                <a:latin typeface="Arial" charset="0"/>
              </a:rPr>
              <a:t> – Configuring a Router as DHCPv4 Client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6557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25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8.1 – DHCPv4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8.1.3 – Configure DHCPv4 Client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8.1.3.2</a:t>
            </a:r>
            <a:r>
              <a:rPr lang="en-US" baseline="0" dirty="0">
                <a:latin typeface="Arial" charset="0"/>
              </a:rPr>
              <a:t> – Configuring a Wireless Router as a DHCPv4 Client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4386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26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8.1 – DHCPv4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8.1.3 – Configure DHCPv4 Client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8.1.3.3</a:t>
            </a:r>
            <a:r>
              <a:rPr lang="en-US" baseline="0" dirty="0">
                <a:latin typeface="Arial" charset="0"/>
              </a:rPr>
              <a:t> – Packet Tracer - Configuring DHCPv4 Using Cisco 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0952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27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8.1 – DHCPv4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8.1.4 – Troubleshoot DHCPv4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8.1.4.1</a:t>
            </a:r>
            <a:r>
              <a:rPr lang="en-US" baseline="0" dirty="0">
                <a:latin typeface="Arial" charset="0"/>
              </a:rPr>
              <a:t> – Troubleshooting 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5697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28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8.1 – DHCPv4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8.1.4 – Troubleshoot DHCPv4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8.1.4.2</a:t>
            </a:r>
            <a:r>
              <a:rPr lang="en-US" baseline="0" dirty="0">
                <a:latin typeface="Arial" charset="0"/>
              </a:rPr>
              <a:t> – Verify Router DHCPv4 Configuration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5988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29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8.1 – DHCPv4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8.1.4 – Troubleshoot DHCPv4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8.1.4.3</a:t>
            </a:r>
            <a:r>
              <a:rPr lang="en-US" baseline="0" dirty="0">
                <a:latin typeface="Arial" charset="0"/>
              </a:rPr>
              <a:t> – Debugging DHCPv4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0158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30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8.1 – DHCPv4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8.1.4 – Troubleshoot DHCPv4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8.1.4.4</a:t>
            </a:r>
            <a:r>
              <a:rPr lang="en-US" baseline="0" dirty="0">
                <a:latin typeface="Arial" charset="0"/>
              </a:rPr>
              <a:t> – Lab - Troubleshooting DHCPv4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356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pPr>
              <a:buFontTx/>
              <a:buNone/>
            </a:pPr>
            <a:r>
              <a:rPr lang="en-US" b="0" dirty="0"/>
              <a:t>Routing and Switching Essentials </a:t>
            </a:r>
            <a:r>
              <a:rPr lang="en-US" b="0" baseline="0" dirty="0"/>
              <a:t>v6.0</a:t>
            </a:r>
            <a:endParaRPr lang="en-US" b="0" dirty="0"/>
          </a:p>
          <a:p>
            <a:pPr>
              <a:buFontTx/>
              <a:buNone/>
            </a:pPr>
            <a:r>
              <a:rPr lang="en-US" sz="1200" b="0" dirty="0"/>
              <a:t>Chapter 8: DHCP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3246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8 - DHCP</a:t>
            </a:r>
          </a:p>
          <a:p>
            <a:pPr>
              <a:buFontTx/>
              <a:buNone/>
            </a:pPr>
            <a:r>
              <a:rPr lang="en-US" sz="1200" b="0" dirty="0"/>
              <a:t>8.2 </a:t>
            </a:r>
            <a:r>
              <a:rPr lang="en-US" sz="1200" b="0"/>
              <a:t>– DHCPv6</a:t>
            </a: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9326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8.2 – DHCPv6</a:t>
            </a:r>
          </a:p>
          <a:p>
            <a:r>
              <a:rPr lang="en-US" dirty="0"/>
              <a:t>8.2.1– SLAAC and DHCPv6</a:t>
            </a:r>
          </a:p>
          <a:p>
            <a:r>
              <a:rPr lang="en-US" dirty="0"/>
              <a:t>8.2.1.1 – Stateless Address Autoconfiguration (SLAAC)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0913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8.2 – DHCPv6</a:t>
            </a:r>
          </a:p>
          <a:p>
            <a:r>
              <a:rPr lang="en-US" dirty="0"/>
              <a:t>8.2.1– SLAAC and DHCPv6</a:t>
            </a:r>
          </a:p>
          <a:p>
            <a:r>
              <a:rPr lang="en-US" dirty="0"/>
              <a:t>8.2.1.2 – SLAAC Operation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7770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8.2 – DHCPv6</a:t>
            </a:r>
          </a:p>
          <a:p>
            <a:r>
              <a:rPr lang="en-US" dirty="0"/>
              <a:t>8.2.1– SLAAC and DHCPv6</a:t>
            </a:r>
          </a:p>
          <a:p>
            <a:r>
              <a:rPr lang="en-US" dirty="0"/>
              <a:t>8.2.1.3 – SLAAC and DHCPv6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8238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8.2 – DHCPv6</a:t>
            </a:r>
          </a:p>
          <a:p>
            <a:r>
              <a:rPr lang="en-US" dirty="0"/>
              <a:t>8.2.1– SLAAC and DHCPv6</a:t>
            </a:r>
          </a:p>
          <a:p>
            <a:r>
              <a:rPr lang="en-US" dirty="0"/>
              <a:t>8.2.1.4 – SLAAC Option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1764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8.2 – DHCPv6</a:t>
            </a:r>
          </a:p>
          <a:p>
            <a:r>
              <a:rPr lang="en-US" dirty="0"/>
              <a:t>8.2.1– SLAAC and DHCPv6</a:t>
            </a:r>
          </a:p>
          <a:p>
            <a:r>
              <a:rPr lang="en-US" dirty="0"/>
              <a:t>8.2.1.5 – Stateless DHCPv6 Option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7415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8.2 – DHCPv6</a:t>
            </a:r>
          </a:p>
          <a:p>
            <a:r>
              <a:rPr lang="en-US" dirty="0"/>
              <a:t>8.2.1– SLAAC and DHCPv6</a:t>
            </a:r>
          </a:p>
          <a:p>
            <a:r>
              <a:rPr lang="en-US" dirty="0"/>
              <a:t>8.2.1.6 – Stateful DHCPv6 Option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4693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8.2 – DHCPv6</a:t>
            </a:r>
          </a:p>
          <a:p>
            <a:r>
              <a:rPr lang="en-US" dirty="0"/>
              <a:t>8.2.1– SLAAC and DHCPv6</a:t>
            </a:r>
          </a:p>
          <a:p>
            <a:r>
              <a:rPr lang="en-US" dirty="0"/>
              <a:t>8.2.1.7 – DHCPv6 Operations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6087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8.2 – DHCPv6</a:t>
            </a:r>
          </a:p>
          <a:p>
            <a:r>
              <a:rPr lang="en-US" dirty="0"/>
              <a:t>8.2.2– Stateless DHCPv6</a:t>
            </a:r>
          </a:p>
          <a:p>
            <a:r>
              <a:rPr lang="en-US" dirty="0"/>
              <a:t>8.2.2.1 – Configuring a Router as a Stateless DHCPv6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6821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8.2 – DHCPv6</a:t>
            </a:r>
          </a:p>
          <a:p>
            <a:r>
              <a:rPr lang="en-US" dirty="0"/>
              <a:t>8.2.2– Stateless DHCPv6</a:t>
            </a:r>
          </a:p>
          <a:p>
            <a:r>
              <a:rPr lang="en-US" dirty="0"/>
              <a:t>8.2.2.2 – Configuring a Router as a Stateless DHCPv6 Client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1047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0A313ED8-785B-4D16-9B17-4143385249B9}" type="slidenum">
              <a:rPr lang="en-US" sz="800" b="0"/>
              <a:pPr algn="r"/>
              <a:t>4</a:t>
            </a:fld>
            <a:endParaRPr lang="en-US" sz="800" b="0" dirty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74538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8.2 – DHCPv6</a:t>
            </a:r>
          </a:p>
          <a:p>
            <a:r>
              <a:rPr lang="en-US" dirty="0"/>
              <a:t>8.2.2– Stateless DHCPv6</a:t>
            </a:r>
          </a:p>
          <a:p>
            <a:r>
              <a:rPr lang="en-US" dirty="0"/>
              <a:t>8.2.2.3 – Verifying Stateless DHCPv6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0528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8.2 – DHCPv6</a:t>
            </a:r>
          </a:p>
          <a:p>
            <a:r>
              <a:rPr lang="en-US" dirty="0"/>
              <a:t>8.2.3– Stateful DHCPv6 Server</a:t>
            </a:r>
          </a:p>
          <a:p>
            <a:r>
              <a:rPr lang="en-US" dirty="0"/>
              <a:t>8.2.3.1 – Configuring a Router as a Stateful DHCPv6 Server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616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8.2 – DHCPv6</a:t>
            </a:r>
          </a:p>
          <a:p>
            <a:r>
              <a:rPr lang="en-US" dirty="0"/>
              <a:t>8.2.3– Stateful DHCPv6 Server</a:t>
            </a:r>
          </a:p>
          <a:p>
            <a:r>
              <a:rPr lang="en-US" dirty="0"/>
              <a:t>8.2.3.2 – Configuring a Router as a Stateful DHCPv6 Client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2408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8.2 – DHCPv6</a:t>
            </a:r>
          </a:p>
          <a:p>
            <a:r>
              <a:rPr lang="en-US" dirty="0"/>
              <a:t>8.2.3– Stateful DHCPv6 Server</a:t>
            </a:r>
          </a:p>
          <a:p>
            <a:r>
              <a:rPr lang="en-US" dirty="0"/>
              <a:t>8.2.3.3 – Verifying Stateful DHCPv6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6096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8.2 – DHCPv6</a:t>
            </a:r>
          </a:p>
          <a:p>
            <a:r>
              <a:rPr lang="en-US" dirty="0"/>
              <a:t>8.2.3– Stateful DHCPv6 Server</a:t>
            </a:r>
          </a:p>
          <a:p>
            <a:r>
              <a:rPr lang="en-US" dirty="0"/>
              <a:t>8.2.3.4 – Configuring a Router as a DHCPv6 Relay Agent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9930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8.2 – DHCPv6</a:t>
            </a:r>
          </a:p>
          <a:p>
            <a:r>
              <a:rPr lang="en-US" dirty="0"/>
              <a:t>8.2.3– Stateful DHCPv6 Server</a:t>
            </a:r>
          </a:p>
          <a:p>
            <a:r>
              <a:rPr lang="en-US" dirty="0"/>
              <a:t>8.2.3.5 – Lab - Configuring Stateless and Stateful DHCPv6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84389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8.2 – DHCPv6</a:t>
            </a:r>
          </a:p>
          <a:p>
            <a:r>
              <a:rPr lang="en-US" dirty="0"/>
              <a:t>8.2.4– Troubleshoot DHCPv6</a:t>
            </a:r>
          </a:p>
          <a:p>
            <a:r>
              <a:rPr lang="en-US" dirty="0"/>
              <a:t>8.2.4.1 – Troubleshooting Tasks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938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8.2 – DHCPv6</a:t>
            </a:r>
          </a:p>
          <a:p>
            <a:r>
              <a:rPr lang="en-US" dirty="0"/>
              <a:t>8.2.4– Troubleshoot DHCPv6</a:t>
            </a:r>
          </a:p>
          <a:p>
            <a:r>
              <a:rPr lang="en-US" dirty="0"/>
              <a:t>8.2.4.2 – Verify Router DHCPv6 Configuration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7362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8.2 – DHCPv6</a:t>
            </a:r>
          </a:p>
          <a:p>
            <a:r>
              <a:rPr lang="en-US" dirty="0"/>
              <a:t>8.2.4– Troubleshoot DHCPv6</a:t>
            </a:r>
          </a:p>
          <a:p>
            <a:r>
              <a:rPr lang="en-US" dirty="0"/>
              <a:t>8.2.4.3 – Debugging DHCPv6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3704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8.2 – DHCPv6</a:t>
            </a:r>
          </a:p>
          <a:p>
            <a:r>
              <a:rPr lang="en-US" dirty="0"/>
              <a:t>8.2.4– Troubleshoot DHCPv6</a:t>
            </a:r>
          </a:p>
          <a:p>
            <a:r>
              <a:rPr lang="en-US" dirty="0"/>
              <a:t>8.2.4.4 – Lab - Troubleshooting DHCPv6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730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0A313ED8-785B-4D16-9B17-4143385249B9}" type="slidenum">
              <a:rPr lang="en-US" sz="800" b="0"/>
              <a:pPr algn="r"/>
              <a:t>5</a:t>
            </a:fld>
            <a:endParaRPr lang="en-US" sz="800" b="0" dirty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61434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8 - DHCP</a:t>
            </a:r>
          </a:p>
          <a:p>
            <a:r>
              <a:rPr lang="en-US" dirty="0"/>
              <a:t>8.3 – Chapter Summary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1866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8.3 – Summary</a:t>
            </a:r>
          </a:p>
          <a:p>
            <a:r>
              <a:rPr lang="en-US" dirty="0"/>
              <a:t>8.3.1 – Conclusion 	</a:t>
            </a:r>
          </a:p>
          <a:p>
            <a:r>
              <a:rPr lang="en-US" dirty="0"/>
              <a:t>8.3.1.1 – </a:t>
            </a:r>
            <a:r>
              <a:rPr lang="sv-SE" dirty="0"/>
              <a:t>Packet Tracer - Skills Integration Challenge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6542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53</a:t>
            </a:fld>
            <a:endParaRPr lang="en-U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8.3 – Summary</a:t>
            </a:r>
          </a:p>
          <a:p>
            <a:r>
              <a:rPr lang="en-US" dirty="0"/>
              <a:t>8.3.1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Conclusion 	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dirty="0"/>
              <a:t>8.3.1.3 – </a:t>
            </a:r>
            <a:r>
              <a:rPr lang="en-US" dirty="0"/>
              <a:t>Chapter 8: DHCP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237981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C92755B-29FD-8743-9094-C0E3A734D22E}" type="slidenum">
              <a:rPr lang="en-US" sz="800"/>
              <a:pPr/>
              <a:t>54</a:t>
            </a:fld>
            <a:endParaRPr lang="en-US" sz="800" dirty="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New Terms and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64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7" tIns="0" rIns="18817" bIns="0" anchor="b"/>
          <a:lstStyle>
            <a:lvl1pPr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ACE20BE7-F2F3-4E26-9454-50B18F790A4E}" type="slidenum">
              <a:rPr lang="en-US" sz="800" b="0">
                <a:ea typeface="ＭＳ Ｐゴシック" pitchFamily="34" charset="-128"/>
              </a:rPr>
              <a:pPr algn="r"/>
              <a:t>6</a:t>
            </a:fld>
            <a:endParaRPr lang="en-US" sz="800" b="0" dirty="0">
              <a:ea typeface="ＭＳ Ｐゴシック" pitchFamily="34" charset="-128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2613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391C207-9349-46D5-9D89-8ADDA5014D1F}" type="slidenum">
              <a:rPr lang="en-US" sz="800" b="0"/>
              <a:pPr algn="r"/>
              <a:t>7</a:t>
            </a:fld>
            <a:endParaRPr lang="en-US" sz="800" b="0" dirty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0579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391C207-9349-46D5-9D89-8ADDA5014D1F}" type="slidenum">
              <a:rPr lang="en-US" sz="800" b="0"/>
              <a:pPr algn="r"/>
              <a:t>8</a:t>
            </a:fld>
            <a:endParaRPr lang="en-US" sz="800" b="0" dirty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4546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391C207-9349-46D5-9D89-8ADDA5014D1F}" type="slidenum">
              <a:rPr lang="en-US" sz="800" b="0"/>
              <a:pPr algn="r"/>
              <a:t>9</a:t>
            </a:fld>
            <a:endParaRPr lang="en-US" sz="800" b="0" dirty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2033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 mod="1"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 mod="1"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 mod="1"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acad.com/group/communities/community-hom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netacad.com/group/communities/ccna-blog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Instructor Materials</a:t>
            </a: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8: DHCP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3437485" cy="902174"/>
          </a:xfrm>
        </p:spPr>
        <p:txBody>
          <a:bodyPr/>
          <a:lstStyle/>
          <a:p>
            <a:r>
              <a:rPr lang="en-US" dirty="0"/>
              <a:t>CCNA Routing and Switching</a:t>
            </a:r>
          </a:p>
          <a:p>
            <a:r>
              <a:rPr lang="en-US" dirty="0"/>
              <a:t>Routing and Switching Essentials v6.0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5047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5000"/>
              </a:lnSpc>
              <a:spcBef>
                <a:spcPct val="30000"/>
              </a:spcBef>
              <a:spcAft>
                <a:spcPts val="900"/>
              </a:spcAft>
              <a:defRPr/>
            </a:pPr>
            <a:r>
              <a:rPr lang="en-US" dirty="0"/>
              <a:t>For additional help with teaching strategies, including lesson plans, analogies for difficult concepts, and discussion topics, visit the CCNA Community at: </a:t>
            </a:r>
            <a:r>
              <a:rPr lang="en-US" dirty="0">
                <a:hlinkClick r:id="rId3"/>
              </a:rPr>
              <a:t>https://www.netacad.com/group/communities/community-home</a:t>
            </a:r>
            <a:endParaRPr lang="en-US" dirty="0"/>
          </a:p>
          <a:p>
            <a:pPr>
              <a:lnSpc>
                <a:spcPct val="85000"/>
              </a:lnSpc>
              <a:spcBef>
                <a:spcPct val="30000"/>
              </a:spcBef>
              <a:spcAft>
                <a:spcPts val="900"/>
              </a:spcAft>
              <a:defRPr/>
            </a:pPr>
            <a:r>
              <a:rPr lang="en-US" dirty="0"/>
              <a:t>Best practices from around the world for teaching CCNA Routing and Switching. </a:t>
            </a:r>
            <a:r>
              <a:rPr lang="en-US" dirty="0">
                <a:hlinkClick r:id="rId4"/>
              </a:rPr>
              <a:t>https://www.netacad.com/group/communities/ccna</a:t>
            </a:r>
            <a:endParaRPr lang="en-US" dirty="0"/>
          </a:p>
          <a:p>
            <a:pPr>
              <a:lnSpc>
                <a:spcPct val="85000"/>
              </a:lnSpc>
              <a:spcBef>
                <a:spcPct val="30000"/>
              </a:spcBef>
              <a:defRPr/>
            </a:pPr>
            <a:r>
              <a:rPr lang="en-US" dirty="0"/>
              <a:t>If you have lesson plans or resources that you would like to share, upload them to the CCNA Community in order to help other instructors.</a:t>
            </a:r>
          </a:p>
          <a:p>
            <a:r>
              <a:rPr lang="en-US" dirty="0"/>
              <a:t>Students can enroll in </a:t>
            </a:r>
            <a:r>
              <a:rPr lang="en-US" b="1" dirty="0"/>
              <a:t>Introduction to Packet Tracer </a:t>
            </a:r>
            <a:r>
              <a:rPr lang="en-US" dirty="0"/>
              <a:t>(self-paced)</a:t>
            </a:r>
          </a:p>
        </p:txBody>
      </p:sp>
      <p:sp>
        <p:nvSpPr>
          <p:cNvPr id="13314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Chapter 8: Additional Help</a:t>
            </a:r>
          </a:p>
        </p:txBody>
      </p:sp>
    </p:spTree>
    <p:extLst>
      <p:ext uri="{BB962C8B-B14F-4D97-AF65-F5344CB8AC3E}">
        <p14:creationId xmlns:p14="http://schemas.microsoft.com/office/powerpoint/2010/main" val="1849301981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3168022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8: DHCP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3246781" cy="902174"/>
          </a:xfrm>
        </p:spPr>
        <p:txBody>
          <a:bodyPr/>
          <a:lstStyle/>
          <a:p>
            <a:r>
              <a:rPr lang="en-US" dirty="0"/>
              <a:t>CCNA Routing and Switching</a:t>
            </a:r>
          </a:p>
          <a:p>
            <a:r>
              <a:rPr lang="en-US" dirty="0"/>
              <a:t>Routing and Switching Essentials v6.0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938014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>
          <a:xfrm>
            <a:off x="145357" y="681588"/>
            <a:ext cx="8853286" cy="4155319"/>
          </a:xfrm>
        </p:spPr>
        <p:txBody>
          <a:bodyPr/>
          <a:lstStyle/>
          <a:p>
            <a:r>
              <a:rPr lang="en-CA" sz="1600" dirty="0"/>
              <a:t>8.1 DHCPv4</a:t>
            </a:r>
          </a:p>
          <a:p>
            <a:pPr marL="469106" lvl="1" indent="-214313">
              <a:buFont typeface="Arial" panose="020B0604020202020204" pitchFamily="34" charset="0"/>
              <a:buChar char="•"/>
            </a:pPr>
            <a:r>
              <a:rPr lang="en-US" sz="1600" dirty="0"/>
              <a:t>Implement DHCPv4 to operate across multiple LANs in a small to medium-sized business network.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Explain how DHCPv4 operates in a small- to medium-sized business network.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Configure a router as a DHCPv4 server.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Configure a router as a DHCPv4 client.</a:t>
            </a:r>
          </a:p>
          <a:p>
            <a:pPr marL="542131" lvl="2" indent="-214313">
              <a:buFont typeface="Arial" panose="020B0604020202020204" pitchFamily="34" charset="0"/>
              <a:buChar char="•"/>
            </a:pPr>
            <a:r>
              <a:rPr lang="en-US" sz="1400" dirty="0"/>
              <a:t>Troubleshoot a DHCP configuration for IPv4 in a switched network.</a:t>
            </a:r>
          </a:p>
          <a:p>
            <a:pPr marL="351631" indent="-285750"/>
            <a:r>
              <a:rPr lang="en-CA" sz="1600" dirty="0"/>
              <a:t>8.2 DHCPv6</a:t>
            </a:r>
          </a:p>
          <a:p>
            <a:pPr marL="469106" lvl="1" indent="-214313">
              <a:buFont typeface="Arial" panose="020B0604020202020204" pitchFamily="34" charset="0"/>
              <a:buChar char="•"/>
            </a:pPr>
            <a:r>
              <a:rPr lang="en-US" sz="1600" dirty="0"/>
              <a:t>Implement DHCPv6 to operate across multiple LANs in a small to medium-sized business network.</a:t>
            </a:r>
          </a:p>
          <a:p>
            <a:pPr marL="469106" lvl="1" indent="-214313">
              <a:buFont typeface="Arial" panose="020B0604020202020204" pitchFamily="34" charset="0"/>
              <a:buChar char="•"/>
            </a:pPr>
            <a:r>
              <a:rPr lang="en-US" dirty="0"/>
              <a:t>Explain the operation of DHCPv6.</a:t>
            </a:r>
          </a:p>
          <a:p>
            <a:pPr marL="469106" lvl="1" indent="-214313">
              <a:buFont typeface="Arial" panose="020B0604020202020204" pitchFamily="34" charset="0"/>
              <a:buChar char="•"/>
            </a:pPr>
            <a:r>
              <a:rPr lang="en-US" dirty="0"/>
              <a:t>Configure stateless DHCPv6 for a small to medium-sized business.</a:t>
            </a:r>
          </a:p>
          <a:p>
            <a:pPr marL="469106" lvl="1" indent="-214313">
              <a:buFont typeface="Arial" panose="020B0604020202020204" pitchFamily="34" charset="0"/>
              <a:buChar char="•"/>
            </a:pPr>
            <a:r>
              <a:rPr lang="en-US" dirty="0"/>
              <a:t>Configure </a:t>
            </a:r>
            <a:r>
              <a:rPr lang="en-US" dirty="0" err="1"/>
              <a:t>stateful</a:t>
            </a:r>
            <a:r>
              <a:rPr lang="en-US" dirty="0"/>
              <a:t> DHCPv6 for a small to medium-sized business.</a:t>
            </a:r>
          </a:p>
          <a:p>
            <a:pPr marL="469106" lvl="1" indent="-214313">
              <a:buFont typeface="Arial" panose="020B0604020202020204" pitchFamily="34" charset="0"/>
              <a:buChar char="•"/>
            </a:pPr>
            <a:r>
              <a:rPr lang="en-US" dirty="0"/>
              <a:t>Troubleshoot a DHCP configuration for IPv6 in a switched network.</a:t>
            </a:r>
            <a:endParaRPr lang="en-US" sz="1400" dirty="0"/>
          </a:p>
        </p:txBody>
      </p:sp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Chapter 8 - Sections &amp; Objectives</a:t>
            </a:r>
          </a:p>
        </p:txBody>
      </p:sp>
    </p:spTree>
    <p:extLst>
      <p:ext uri="{BB962C8B-B14F-4D97-AF65-F5344CB8AC3E}">
        <p14:creationId xmlns:p14="http://schemas.microsoft.com/office/powerpoint/2010/main" val="1758868671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8.1 DHCPv4</a:t>
            </a:r>
          </a:p>
        </p:txBody>
      </p:sp>
    </p:spTree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DHCPv4 assigns IPv4 addresses and other network configuration information dynamically. </a:t>
            </a:r>
          </a:p>
          <a:p>
            <a:pPr lvl="1"/>
            <a:r>
              <a:rPr lang="en-US" altLang="ja-JP" dirty="0"/>
              <a:t>A dedicated DHCPv4 server is scalable and relatively easy to manage.</a:t>
            </a:r>
          </a:p>
          <a:p>
            <a:pPr lvl="1"/>
            <a:r>
              <a:rPr lang="en-US" altLang="ja-JP" dirty="0"/>
              <a:t>A Cisco router can be configured to provide DHCPv4 services in a small network.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DHCPv4 Operation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Introducing DHCPv4</a:t>
            </a:r>
          </a:p>
        </p:txBody>
      </p:sp>
      <p:pic>
        <p:nvPicPr>
          <p:cNvPr id="4" name="Picture 3" descr="Routing and Switching Essentials - Mozilla Firefox">
            <a:extLst>
              <a:ext uri="{FF2B5EF4-FFF2-40B4-BE49-F238E27FC236}">
                <a16:creationId xmlns:a16="http://schemas.microsoft.com/office/drawing/2014/main" id="{8EC4BF59-4093-445A-8A32-E5F28E367B9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9148" y="1911928"/>
            <a:ext cx="5037286" cy="271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78232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041425" y="529251"/>
            <a:ext cx="3955925" cy="4201228"/>
          </a:xfrm>
        </p:spPr>
        <p:txBody>
          <a:bodyPr/>
          <a:lstStyle/>
          <a:p>
            <a:r>
              <a:rPr lang="en-US" altLang="ja-JP" dirty="0"/>
              <a:t>Four step process for a client to obtain a lease:</a:t>
            </a:r>
          </a:p>
          <a:p>
            <a:pPr marL="142875" lvl="1" indent="0">
              <a:buNone/>
            </a:pPr>
            <a:r>
              <a:rPr lang="en-US" altLang="ja-JP" dirty="0" smtClean="0"/>
              <a:t>1.</a:t>
            </a:r>
            <a:r>
              <a:rPr lang="en-US" altLang="ja-JP" b="1" dirty="0" smtClean="0"/>
              <a:t> DHCP </a:t>
            </a:r>
            <a:r>
              <a:rPr lang="en-US" altLang="ja-JP" b="1" dirty="0"/>
              <a:t>Discover (DHCPDISCOVER) -  </a:t>
            </a:r>
            <a:r>
              <a:rPr lang="en-US" altLang="ja-JP" dirty="0"/>
              <a:t>client uses Layer 2 and Layer 3 broadcast addresses to find a DHCP server.</a:t>
            </a:r>
          </a:p>
          <a:p>
            <a:pPr marL="142875" lvl="1" indent="0">
              <a:buNone/>
            </a:pPr>
            <a:r>
              <a:rPr lang="en-US" altLang="ja-JP" dirty="0" smtClean="0"/>
              <a:t>2.</a:t>
            </a:r>
            <a:r>
              <a:rPr lang="en-US" altLang="ja-JP" b="1" dirty="0" smtClean="0"/>
              <a:t> DHCP </a:t>
            </a:r>
            <a:r>
              <a:rPr lang="en-US" altLang="ja-JP" b="1" dirty="0"/>
              <a:t>Offer (DHCPOFFER) </a:t>
            </a:r>
            <a:r>
              <a:rPr lang="en-US" altLang="ja-JP" dirty="0"/>
              <a:t>- DHCPv4 server sends the binding DHCPOFFER message to the requesting client as a unicast.</a:t>
            </a:r>
          </a:p>
          <a:p>
            <a:pPr marL="142875" lvl="1" indent="0">
              <a:buNone/>
            </a:pPr>
            <a:r>
              <a:rPr lang="en-US" altLang="ja-JP" dirty="0" smtClean="0"/>
              <a:t>3.</a:t>
            </a:r>
            <a:r>
              <a:rPr lang="en-US" altLang="ja-JP" b="1" dirty="0" smtClean="0"/>
              <a:t> DHCP </a:t>
            </a:r>
            <a:r>
              <a:rPr lang="en-US" altLang="ja-JP" b="1" dirty="0"/>
              <a:t>Request (DHCPREQUEST) </a:t>
            </a:r>
            <a:r>
              <a:rPr lang="en-US" altLang="ja-JP" dirty="0"/>
              <a:t>– the client sends back a broadcast  DHCPREQUEST in response to the servers offer.</a:t>
            </a:r>
          </a:p>
          <a:p>
            <a:pPr marL="142875" lvl="1" indent="0">
              <a:buNone/>
            </a:pPr>
            <a:r>
              <a:rPr lang="en-US" altLang="ja-JP" dirty="0" smtClean="0"/>
              <a:t>4.</a:t>
            </a:r>
            <a:r>
              <a:rPr lang="en-US" altLang="ja-JP" b="1" dirty="0" smtClean="0"/>
              <a:t> DHCP </a:t>
            </a:r>
            <a:r>
              <a:rPr lang="en-US" altLang="ja-JP" b="1" dirty="0"/>
              <a:t>Acknowledgment (DHCPACK) </a:t>
            </a:r>
            <a:r>
              <a:rPr lang="en-US" altLang="ja-JP" dirty="0"/>
              <a:t>– the server replies with a unicast DHCPACK message.</a:t>
            </a:r>
          </a:p>
          <a:p>
            <a:pPr lvl="1"/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DHCPv4 Operation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DHCPv4 Operation</a:t>
            </a:r>
          </a:p>
        </p:txBody>
      </p:sp>
      <p:pic>
        <p:nvPicPr>
          <p:cNvPr id="3" name="Picture 2" descr="Routing and Switching Essentials - Mozilla Firefox">
            <a:extLst>
              <a:ext uri="{FF2B5EF4-FFF2-40B4-BE49-F238E27FC236}">
                <a16:creationId xmlns:a16="http://schemas.microsoft.com/office/drawing/2014/main" id="{DF0DA953-B8CD-4C37-B02D-7B1F8BC46A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6650" y="914094"/>
            <a:ext cx="4854998" cy="331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568412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3704239" cy="4155319"/>
          </a:xfrm>
        </p:spPr>
        <p:txBody>
          <a:bodyPr/>
          <a:lstStyle/>
          <a:p>
            <a:r>
              <a:rPr lang="en-US" altLang="ja-JP" dirty="0"/>
              <a:t>DHCPv4 messages: </a:t>
            </a:r>
          </a:p>
          <a:p>
            <a:pPr lvl="1"/>
            <a:r>
              <a:rPr lang="en-US" altLang="ja-JP" dirty="0" smtClean="0"/>
              <a:t>If sent </a:t>
            </a:r>
            <a:r>
              <a:rPr lang="en-US" altLang="ja-JP" dirty="0"/>
              <a:t>from the </a:t>
            </a:r>
            <a:r>
              <a:rPr lang="en-US" altLang="ja-JP" dirty="0" smtClean="0"/>
              <a:t>client, </a:t>
            </a:r>
            <a:r>
              <a:rPr lang="en-US" altLang="ja-JP" dirty="0"/>
              <a:t>use UDP source port 68 and destination port 67.</a:t>
            </a:r>
          </a:p>
          <a:p>
            <a:pPr lvl="1"/>
            <a:r>
              <a:rPr lang="en-US" altLang="ja-JP" dirty="0" smtClean="0"/>
              <a:t>If sent </a:t>
            </a:r>
            <a:r>
              <a:rPr lang="en-US" altLang="ja-JP" dirty="0"/>
              <a:t>from the </a:t>
            </a:r>
            <a:r>
              <a:rPr lang="en-US" altLang="ja-JP" dirty="0" smtClean="0"/>
              <a:t>server, </a:t>
            </a:r>
            <a:r>
              <a:rPr lang="en-US" altLang="ja-JP" dirty="0"/>
              <a:t>use UDP source port 67 and destination port 68. </a:t>
            </a:r>
          </a:p>
          <a:p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DHCPv4 Operation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DHCPv4 Message Format</a:t>
            </a:r>
          </a:p>
        </p:txBody>
      </p:sp>
      <p:pic>
        <p:nvPicPr>
          <p:cNvPr id="3" name="Picture 2" descr="Routing and Switching Essentials - Mozilla Firefox">
            <a:extLst>
              <a:ext uri="{FF2B5EF4-FFF2-40B4-BE49-F238E27FC236}">
                <a16:creationId xmlns:a16="http://schemas.microsoft.com/office/drawing/2014/main" id="{46F7C288-FDBB-4F71-BA0E-376923F2A4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69346" y="855720"/>
            <a:ext cx="5257945" cy="31441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3808CD-7BB4-49E7-9732-38DAD07CEDA0}"/>
              </a:ext>
            </a:extLst>
          </p:cNvPr>
          <p:cNvSpPr txBox="1"/>
          <p:nvPr/>
        </p:nvSpPr>
        <p:spPr>
          <a:xfrm>
            <a:off x="4391076" y="4133891"/>
            <a:ext cx="42590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+mn-lt"/>
              </a:rPr>
              <a:t>Format and fields of a DHCPv4 Message</a:t>
            </a:r>
          </a:p>
        </p:txBody>
      </p:sp>
    </p:spTree>
    <p:extLst>
      <p:ext uri="{BB962C8B-B14F-4D97-AF65-F5344CB8AC3E}">
        <p14:creationId xmlns:p14="http://schemas.microsoft.com/office/powerpoint/2010/main" val="3138511343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Routing and Switching Essentials - Mozilla Firefox">
            <a:extLst>
              <a:ext uri="{FF2B5EF4-FFF2-40B4-BE49-F238E27FC236}">
                <a16:creationId xmlns:a16="http://schemas.microsoft.com/office/drawing/2014/main" id="{B332B9D6-BD34-4908-97D8-E5F0E3E2C4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530" y="962993"/>
            <a:ext cx="4344470" cy="3193371"/>
          </a:xfrm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DHCPv4 Operation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DHCPv4 Discover and Offer Messages</a:t>
            </a:r>
          </a:p>
        </p:txBody>
      </p:sp>
      <p:pic>
        <p:nvPicPr>
          <p:cNvPr id="7" name="Picture 6" descr="Routing and Switching Essentials - Mozilla Firefox">
            <a:extLst>
              <a:ext uri="{FF2B5EF4-FFF2-40B4-BE49-F238E27FC236}">
                <a16:creationId xmlns:a16="http://schemas.microsoft.com/office/drawing/2014/main" id="{3337EE4D-892B-4DDD-A8A3-10ECB1C8D8F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1601" y="1002111"/>
            <a:ext cx="4204915" cy="311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05874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04945" y="759825"/>
            <a:ext cx="3503755" cy="4155319"/>
          </a:xfrm>
        </p:spPr>
        <p:txBody>
          <a:bodyPr/>
          <a:lstStyle/>
          <a:p>
            <a:r>
              <a:rPr lang="en-US" altLang="ja-JP" sz="1600" dirty="0"/>
              <a:t>Configuring</a:t>
            </a:r>
            <a:r>
              <a:rPr lang="en-US" altLang="ja-JP" dirty="0"/>
              <a:t> a Cisco router as a DHCPv4 server:</a:t>
            </a:r>
          </a:p>
          <a:p>
            <a:pPr lvl="1"/>
            <a:r>
              <a:rPr lang="en-US" altLang="ja-JP" dirty="0"/>
              <a:t>Excluding IPv4 Addresses – </a:t>
            </a:r>
            <a:r>
              <a:rPr lang="en-US" altLang="ja-JP" b="1" dirty="0"/>
              <a:t>ip </a:t>
            </a:r>
            <a:r>
              <a:rPr lang="en-US" altLang="ja-JP" b="1" dirty="0" err="1"/>
              <a:t>dhcp</a:t>
            </a:r>
            <a:r>
              <a:rPr lang="en-US" altLang="ja-JP" b="1" dirty="0"/>
              <a:t> excluded-address </a:t>
            </a:r>
            <a:r>
              <a:rPr lang="en-US" altLang="ja-JP" dirty="0"/>
              <a:t>can exclude a single address or a range of addresses from being assigned.</a:t>
            </a:r>
          </a:p>
          <a:p>
            <a:pPr lvl="1"/>
            <a:r>
              <a:rPr lang="en-US" altLang="ja-JP" dirty="0"/>
              <a:t>Configuring a DHCPv4 Pool - </a:t>
            </a:r>
            <a:r>
              <a:rPr lang="en-US" altLang="ja-JP" b="1" dirty="0"/>
              <a:t>ip </a:t>
            </a:r>
            <a:r>
              <a:rPr lang="en-US" altLang="ja-JP" b="1" dirty="0" err="1"/>
              <a:t>dhcp</a:t>
            </a:r>
            <a:r>
              <a:rPr lang="en-US" altLang="ja-JP" b="1" dirty="0"/>
              <a:t> pool </a:t>
            </a:r>
            <a:r>
              <a:rPr lang="en-US" altLang="ja-JP" i="1" dirty="0"/>
              <a:t>pool-name</a:t>
            </a:r>
            <a:r>
              <a:rPr lang="en-US" altLang="ja-JP" dirty="0"/>
              <a:t> command creates a pool with the specified name and puts the router in DHCPv4 configuration mode.</a:t>
            </a:r>
          </a:p>
          <a:p>
            <a:pPr lvl="1"/>
            <a:r>
              <a:rPr lang="en-US" altLang="ja-JP" dirty="0"/>
              <a:t>Address pool assigned using </a:t>
            </a:r>
            <a:r>
              <a:rPr lang="en-US" altLang="ja-JP" b="1" dirty="0"/>
              <a:t>network </a:t>
            </a:r>
            <a:r>
              <a:rPr lang="en-US" altLang="ja-JP" dirty="0"/>
              <a:t>command.</a:t>
            </a:r>
          </a:p>
          <a:p>
            <a:pPr lvl="1"/>
            <a:r>
              <a:rPr lang="en-US" altLang="ja-JP" dirty="0"/>
              <a:t>Default gateway assigned using</a:t>
            </a:r>
            <a:r>
              <a:rPr lang="en-US" altLang="ja-JP" b="1" dirty="0"/>
              <a:t> default-router </a:t>
            </a:r>
            <a:r>
              <a:rPr lang="en-US" altLang="ja-JP" dirty="0"/>
              <a:t>command.</a:t>
            </a:r>
          </a:p>
          <a:p>
            <a:pPr lvl="1"/>
            <a:r>
              <a:rPr lang="en-US" altLang="ja-JP" dirty="0"/>
              <a:t>Other commands are optional.</a:t>
            </a:r>
          </a:p>
          <a:p>
            <a:pPr lvl="1"/>
            <a:endParaRPr lang="en-US" altLang="ja-JP" dirty="0"/>
          </a:p>
          <a:p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Configuring a Basic DHCPv4 Server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Configuring a Basic DHCPv4 Server</a:t>
            </a:r>
          </a:p>
        </p:txBody>
      </p:sp>
      <p:pic>
        <p:nvPicPr>
          <p:cNvPr id="4" name="Picture 3" descr="Routing and Switching Essentials - Mozilla Firefox">
            <a:extLst>
              <a:ext uri="{FF2B5EF4-FFF2-40B4-BE49-F238E27FC236}">
                <a16:creationId xmlns:a16="http://schemas.microsoft.com/office/drawing/2014/main" id="{03A655B2-3DA2-4946-821B-570DC6F656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43062" y="1246908"/>
            <a:ext cx="5447812" cy="243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98328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This PowerPoint deck is divided in two parts:</a:t>
            </a:r>
          </a:p>
          <a:p>
            <a:r>
              <a:rPr lang="en-US" dirty="0"/>
              <a:t>Instructor Planning Guide</a:t>
            </a:r>
            <a:endParaRPr lang="en-CA" dirty="0"/>
          </a:p>
          <a:p>
            <a:pPr lvl="1"/>
            <a:r>
              <a:rPr lang="en-CA" dirty="0"/>
              <a:t>Information to help you become familiar with the chapter</a:t>
            </a:r>
          </a:p>
          <a:p>
            <a:pPr lvl="1"/>
            <a:r>
              <a:rPr lang="en-CA" dirty="0"/>
              <a:t>Teaching aids</a:t>
            </a:r>
          </a:p>
          <a:p>
            <a:r>
              <a:rPr lang="en-CA" dirty="0"/>
              <a:t>Instructor Class Presentation</a:t>
            </a:r>
          </a:p>
          <a:p>
            <a:pPr lvl="1"/>
            <a:r>
              <a:rPr lang="en-CA" dirty="0"/>
              <a:t>Optional slides that you can use in the classroom</a:t>
            </a:r>
          </a:p>
          <a:p>
            <a:pPr lvl="1"/>
            <a:r>
              <a:rPr lang="en-CA" dirty="0"/>
              <a:t>Begins on slide # 12</a:t>
            </a:r>
          </a:p>
          <a:p>
            <a:r>
              <a:rPr lang="en-CA" b="1" dirty="0"/>
              <a:t>Note</a:t>
            </a:r>
            <a:r>
              <a:rPr lang="en-CA" dirty="0"/>
              <a:t>: Remove the Planning Guide from this presentation before sharing with anyone.</a:t>
            </a:r>
          </a:p>
        </p:txBody>
      </p:sp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Instructor Materials – Chapter 8 Planning Guide</a:t>
            </a:r>
          </a:p>
        </p:txBody>
      </p:sp>
    </p:spTree>
    <p:extLst>
      <p:ext uri="{BB962C8B-B14F-4D97-AF65-F5344CB8AC3E}">
        <p14:creationId xmlns:p14="http://schemas.microsoft.com/office/powerpoint/2010/main" val="3599581950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63625" y="3285427"/>
            <a:ext cx="8496281" cy="757551"/>
          </a:xfrm>
        </p:spPr>
        <p:txBody>
          <a:bodyPr/>
          <a:lstStyle/>
          <a:p>
            <a:r>
              <a:rPr lang="en-US" altLang="ja-JP" dirty="0"/>
              <a:t>Verify DHCPv4 configuration using the </a:t>
            </a:r>
            <a:r>
              <a:rPr lang="en-US" altLang="ja-JP" b="1" dirty="0"/>
              <a:t>show running-config |section </a:t>
            </a:r>
            <a:r>
              <a:rPr lang="en-US" altLang="ja-JP" b="1" dirty="0" err="1"/>
              <a:t>dhcp</a:t>
            </a:r>
            <a:r>
              <a:rPr lang="en-US" altLang="ja-JP" dirty="0"/>
              <a:t> command.</a:t>
            </a:r>
          </a:p>
          <a:p>
            <a:r>
              <a:rPr lang="en-US" altLang="ja-JP" dirty="0"/>
              <a:t>Verify the operation of DHCPv4 using the </a:t>
            </a:r>
            <a:r>
              <a:rPr lang="en-US" altLang="ja-JP" b="1" dirty="0"/>
              <a:t>show ip </a:t>
            </a:r>
            <a:r>
              <a:rPr lang="en-US" altLang="ja-JP" b="1" dirty="0" err="1"/>
              <a:t>dhcp</a:t>
            </a:r>
            <a:r>
              <a:rPr lang="en-US" altLang="ja-JP" b="1" dirty="0"/>
              <a:t> binding</a:t>
            </a:r>
            <a:r>
              <a:rPr lang="en-US" altLang="ja-JP" dirty="0"/>
              <a:t> command. </a:t>
            </a:r>
          </a:p>
          <a:p>
            <a:r>
              <a:rPr lang="en-US" altLang="ja-JP" dirty="0"/>
              <a:t> Verify that messages are being received or sent by the router using the </a:t>
            </a:r>
            <a:r>
              <a:rPr lang="en-US" altLang="ja-JP" b="1" dirty="0"/>
              <a:t>show ip </a:t>
            </a:r>
            <a:r>
              <a:rPr lang="en-US" altLang="ja-JP" b="1" dirty="0" err="1"/>
              <a:t>dhcp</a:t>
            </a:r>
            <a:r>
              <a:rPr lang="en-US" altLang="ja-JP" b="1" dirty="0"/>
              <a:t> server statistics </a:t>
            </a:r>
            <a:r>
              <a:rPr lang="en-US" altLang="ja-JP" dirty="0"/>
              <a:t>command.</a:t>
            </a:r>
          </a:p>
          <a:p>
            <a:pPr marL="0" indent="-46037">
              <a:buNone/>
            </a:pP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Configuring a Basic DHCPv4 Server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Verifying DHCPv4</a:t>
            </a:r>
          </a:p>
        </p:txBody>
      </p:sp>
      <p:pic>
        <p:nvPicPr>
          <p:cNvPr id="3" name="Picture 2" descr="Routing and Switching Essentials - Mozilla Firefox">
            <a:extLst>
              <a:ext uri="{FF2B5EF4-FFF2-40B4-BE49-F238E27FC236}">
                <a16:creationId xmlns:a16="http://schemas.microsoft.com/office/drawing/2014/main" id="{C7F9B84D-5028-4564-8EE7-139323BE89C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5650" y="798944"/>
            <a:ext cx="3753137" cy="2405391"/>
          </a:xfrm>
          <a:prstGeom prst="rect">
            <a:avLst/>
          </a:prstGeom>
        </p:spPr>
      </p:pic>
      <p:pic>
        <p:nvPicPr>
          <p:cNvPr id="7" name="Picture 6" descr="Routing and Switching Essentials - Mozilla Firefox">
            <a:extLst>
              <a:ext uri="{FF2B5EF4-FFF2-40B4-BE49-F238E27FC236}">
                <a16:creationId xmlns:a16="http://schemas.microsoft.com/office/drawing/2014/main" id="{B7D1F15E-2A17-46B5-BAC8-1248BF6A0E2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77030" y="461331"/>
            <a:ext cx="3982876" cy="278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175538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201613" y="3481567"/>
            <a:ext cx="8740773" cy="3144166"/>
          </a:xfrm>
        </p:spPr>
        <p:txBody>
          <a:bodyPr/>
          <a:lstStyle/>
          <a:p>
            <a:r>
              <a:rPr lang="en-US" altLang="ja-JP" dirty="0"/>
              <a:t>DHCPDISCOVER messages are sent as broadcast messages.</a:t>
            </a:r>
          </a:p>
          <a:p>
            <a:r>
              <a:rPr lang="en-US" altLang="ja-JP" dirty="0"/>
              <a:t>Routers do not forward broadcasts.</a:t>
            </a:r>
          </a:p>
          <a:p>
            <a:r>
              <a:rPr lang="en-US" altLang="ja-JP" dirty="0"/>
              <a:t>A Cisco IOS helper address is configured so that the router acts as a relay agent forwarding the message to the DHCPv4 server.</a:t>
            </a:r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Configuring a Basic DHCPv4 Server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DHCPv4 Relay</a:t>
            </a:r>
          </a:p>
        </p:txBody>
      </p:sp>
      <p:pic>
        <p:nvPicPr>
          <p:cNvPr id="5" name="Picture 4" descr="Routing and Switching Essentials - Mozilla Firefox">
            <a:extLst>
              <a:ext uri="{FF2B5EF4-FFF2-40B4-BE49-F238E27FC236}">
                <a16:creationId xmlns:a16="http://schemas.microsoft.com/office/drawing/2014/main" id="{48BD87C2-6D85-400B-9D02-AFDB4E972D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6091" y="750045"/>
            <a:ext cx="4080756" cy="2670627"/>
          </a:xfrm>
          <a:prstGeom prst="rect">
            <a:avLst/>
          </a:prstGeom>
        </p:spPr>
      </p:pic>
      <p:pic>
        <p:nvPicPr>
          <p:cNvPr id="8" name="Picture 7" descr="Routing and Switching Essentials - Mozilla Firefox">
            <a:extLst>
              <a:ext uri="{FF2B5EF4-FFF2-40B4-BE49-F238E27FC236}">
                <a16:creationId xmlns:a16="http://schemas.microsoft.com/office/drawing/2014/main" id="{FFD435E6-AA45-44F4-AB54-A1CF2416067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5669" y="967283"/>
            <a:ext cx="3765569" cy="204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733022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Configuring a Basic DHCPv4 Server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Lab - Configuring Basic DHCPv4 on a Router</a:t>
            </a:r>
          </a:p>
        </p:txBody>
      </p:sp>
      <p:pic>
        <p:nvPicPr>
          <p:cNvPr id="6" name="Content Placeholder 5" descr="8.1.2.4 Lab - Configuring Basic DHCPv4 on a Router.pdf - Mozilla Firefox">
            <a:extLst>
              <a:ext uri="{FF2B5EF4-FFF2-40B4-BE49-F238E27FC236}">
                <a16:creationId xmlns:a16="http://schemas.microsoft.com/office/drawing/2014/main" id="{3DC027C6-D7D0-4463-97BA-EC27E14D3C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4919" y="963297"/>
            <a:ext cx="3404171" cy="3667380"/>
          </a:xfrm>
          <a:noFill/>
          <a:ln w="3175"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A289CB8-2E9E-4FC7-993F-A10C356B7615}"/>
              </a:ext>
            </a:extLst>
          </p:cNvPr>
          <p:cNvSpPr/>
          <p:nvPr/>
        </p:nvSpPr>
        <p:spPr>
          <a:xfrm>
            <a:off x="2444920" y="973078"/>
            <a:ext cx="3408218" cy="3677159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010590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Configuring a Basic DHCPv4 Server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Lab - Configuring Basic DHCPv4 on a Switch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289CB8-2E9E-4FC7-993F-A10C356B7615}"/>
              </a:ext>
            </a:extLst>
          </p:cNvPr>
          <p:cNvSpPr/>
          <p:nvPr/>
        </p:nvSpPr>
        <p:spPr>
          <a:xfrm>
            <a:off x="2444920" y="973078"/>
            <a:ext cx="3408218" cy="3677159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8.1.2.5 Lab - Configuring Basic DHCPv4 on a Switch.pdf - Mozilla Firefox">
            <a:extLst>
              <a:ext uri="{FF2B5EF4-FFF2-40B4-BE49-F238E27FC236}">
                <a16:creationId xmlns:a16="http://schemas.microsoft.com/office/drawing/2014/main" id="{4167BB57-E088-4E76-8D96-7CCDB06E0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97956" y="1016397"/>
            <a:ext cx="3302145" cy="3590519"/>
          </a:xfrm>
        </p:spPr>
      </p:pic>
    </p:spTree>
    <p:extLst>
      <p:ext uri="{BB962C8B-B14F-4D97-AF65-F5344CB8AC3E}">
        <p14:creationId xmlns:p14="http://schemas.microsoft.com/office/powerpoint/2010/main" val="1192078335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18487" y="860613"/>
            <a:ext cx="3358190" cy="3814074"/>
          </a:xfrm>
        </p:spPr>
        <p:txBody>
          <a:bodyPr/>
          <a:lstStyle/>
          <a:p>
            <a:r>
              <a:rPr lang="en-US" altLang="ja-JP" dirty="0"/>
              <a:t>Small office/home office (SOHO) and branch sites often have to be configured as DHCPv4 </a:t>
            </a:r>
            <a:r>
              <a:rPr lang="en-US" altLang="ja-JP" dirty="0" smtClean="0"/>
              <a:t>clients.</a:t>
            </a:r>
            <a:endParaRPr lang="en-US" altLang="ja-JP" dirty="0"/>
          </a:p>
          <a:p>
            <a:r>
              <a:rPr lang="en-US" altLang="ja-JP" dirty="0"/>
              <a:t>Use the </a:t>
            </a:r>
            <a:r>
              <a:rPr lang="en-US" altLang="ja-JP" b="1" dirty="0"/>
              <a:t>ip address dhcp interface </a:t>
            </a:r>
            <a:r>
              <a:rPr lang="en-US" altLang="ja-JP" dirty="0"/>
              <a:t>configuration mode </a:t>
            </a:r>
            <a:r>
              <a:rPr lang="en-US" altLang="ja-JP" dirty="0" smtClean="0"/>
              <a:t>command.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Configuring DHCPv4 Client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Configuring a Router as DHCPv4 Client</a:t>
            </a:r>
          </a:p>
        </p:txBody>
      </p:sp>
      <p:pic>
        <p:nvPicPr>
          <p:cNvPr id="3" name="Picture 2" descr="Routing and Switching Essentials - Mozilla Firefox">
            <a:extLst>
              <a:ext uri="{FF2B5EF4-FFF2-40B4-BE49-F238E27FC236}">
                <a16:creationId xmlns:a16="http://schemas.microsoft.com/office/drawing/2014/main" id="{A6C172CA-621F-4794-A076-7A24E4E71F7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6760" y="982857"/>
            <a:ext cx="4985765" cy="287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06242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898279" y="953516"/>
            <a:ext cx="3167484" cy="3814074"/>
          </a:xfrm>
        </p:spPr>
        <p:txBody>
          <a:bodyPr/>
          <a:lstStyle/>
          <a:p>
            <a:r>
              <a:rPr lang="en-US" altLang="ja-JP" sz="1600" dirty="0"/>
              <a:t>Wireless routers are set to receive IPv4 addressing information automatically from the ISP. </a:t>
            </a:r>
          </a:p>
          <a:p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Configuring DHCPv4 Client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Configuring a Wireless Router as a DHCPv4 Client </a:t>
            </a:r>
          </a:p>
        </p:txBody>
      </p:sp>
      <p:pic>
        <p:nvPicPr>
          <p:cNvPr id="4" name="Picture 3" descr="Routing and Switching Essentials - Mozilla Firefox">
            <a:extLst>
              <a:ext uri="{FF2B5EF4-FFF2-40B4-BE49-F238E27FC236}">
                <a16:creationId xmlns:a16="http://schemas.microsoft.com/office/drawing/2014/main" id="{C112E627-9640-4A21-AEC3-25F1F642477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622" y="953516"/>
            <a:ext cx="5557994" cy="2875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925445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Configuring DHCPv4 Client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Packet Tracer - Configuring DHCPv4 Using Cisco IOS</a:t>
            </a:r>
          </a:p>
        </p:txBody>
      </p:sp>
      <p:pic>
        <p:nvPicPr>
          <p:cNvPr id="3" name="Picture 2" descr="8.1.3.3 Packet Tracer - Configuring DHCPv4 Using Cisco IOS Instructions.pdf - Mozilla Firefox">
            <a:extLst>
              <a:ext uri="{FF2B5EF4-FFF2-40B4-BE49-F238E27FC236}">
                <a16:creationId xmlns:a16="http://schemas.microsoft.com/office/drawing/2014/main" id="{3DD4521D-5D23-4FCB-8415-E10D21F805B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76462" y="885060"/>
            <a:ext cx="3129497" cy="39441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FDB1F0F-A3DC-4E61-A96D-C553A9ED424E}"/>
              </a:ext>
            </a:extLst>
          </p:cNvPr>
          <p:cNvSpPr/>
          <p:nvPr/>
        </p:nvSpPr>
        <p:spPr>
          <a:xfrm>
            <a:off x="2386242" y="894841"/>
            <a:ext cx="3114828" cy="3906981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84991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Troubleshoot DHCPv4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Troubleshooting Tasks</a:t>
            </a:r>
          </a:p>
        </p:txBody>
      </p:sp>
      <p:pic>
        <p:nvPicPr>
          <p:cNvPr id="3" name="Picture 2" descr="Routing and Switching Essentials - Mozilla Firefox">
            <a:extLst>
              <a:ext uri="{FF2B5EF4-FFF2-40B4-BE49-F238E27FC236}">
                <a16:creationId xmlns:a16="http://schemas.microsoft.com/office/drawing/2014/main" id="{C4F00B41-54AB-4C49-9AF3-A035D953B8C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372" y="1012570"/>
            <a:ext cx="8726440" cy="1686621"/>
          </a:xfrm>
          <a:prstGeom prst="rect">
            <a:avLst/>
          </a:prstGeom>
        </p:spPr>
      </p:pic>
      <p:pic>
        <p:nvPicPr>
          <p:cNvPr id="6" name="Picture 5" descr="Routing and Switching Essentials - Mozilla Firefox">
            <a:extLst>
              <a:ext uri="{FF2B5EF4-FFF2-40B4-BE49-F238E27FC236}">
                <a16:creationId xmlns:a16="http://schemas.microsoft.com/office/drawing/2014/main" id="{5AEBEF35-0355-4498-836F-AFE3B20B8EF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52764" y="2963243"/>
            <a:ext cx="5543221" cy="121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02271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898279" y="953516"/>
            <a:ext cx="3167484" cy="3814074"/>
          </a:xfrm>
        </p:spPr>
        <p:txBody>
          <a:bodyPr/>
          <a:lstStyle/>
          <a:p>
            <a:r>
              <a:rPr lang="en-US" altLang="ja-JP" sz="1600" dirty="0"/>
              <a:t>Verify DHCPv4 Relay -  use </a:t>
            </a:r>
            <a:r>
              <a:rPr lang="en-US" altLang="ja-JP" sz="1600" b="1" dirty="0"/>
              <a:t>show running-config</a:t>
            </a:r>
            <a:r>
              <a:rPr lang="en-US" altLang="ja-JP" sz="1600" dirty="0"/>
              <a:t> command to verify that the ip helper address is configured.</a:t>
            </a:r>
          </a:p>
          <a:p>
            <a:r>
              <a:rPr lang="en-US" altLang="ja-JP" sz="1600" dirty="0" smtClean="0"/>
              <a:t>Verify </a:t>
            </a:r>
            <a:r>
              <a:rPr lang="en-US" altLang="ja-JP" sz="1600" dirty="0"/>
              <a:t>DHCPv4 configuration -  use the </a:t>
            </a:r>
            <a:r>
              <a:rPr lang="en-US" altLang="ja-JP" sz="1600" b="1" dirty="0"/>
              <a:t>show running-config | include no service dhcp</a:t>
            </a:r>
            <a:r>
              <a:rPr lang="en-US" altLang="ja-JP" sz="1600" dirty="0"/>
              <a:t> command to verify dhcp is enabled </a:t>
            </a:r>
            <a:r>
              <a:rPr lang="en-US" altLang="ja-JP" sz="1600" dirty="0" smtClean="0"/>
              <a:t>because </a:t>
            </a:r>
            <a:r>
              <a:rPr lang="en-US" altLang="ja-JP" sz="1600" dirty="0"/>
              <a:t>there is no match for the </a:t>
            </a:r>
            <a:r>
              <a:rPr lang="en-US" altLang="ja-JP" sz="1600" b="1" dirty="0"/>
              <a:t>no service </a:t>
            </a:r>
            <a:r>
              <a:rPr lang="en-US" altLang="ja-JP" sz="1600" b="1" dirty="0" smtClean="0"/>
              <a:t>dhcp</a:t>
            </a:r>
            <a:r>
              <a:rPr lang="en-US" altLang="ja-JP" sz="1600" dirty="0" smtClean="0"/>
              <a:t>.</a:t>
            </a:r>
            <a:endParaRPr lang="en-US" altLang="ja-JP" b="1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Troubleshoot DHCPv4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Verify Router DHCPv4 Configuration</a:t>
            </a:r>
          </a:p>
        </p:txBody>
      </p:sp>
      <p:pic>
        <p:nvPicPr>
          <p:cNvPr id="3" name="Picture 2" descr="Routing and Switching Essentials - Mozilla Firefox">
            <a:extLst>
              <a:ext uri="{FF2B5EF4-FFF2-40B4-BE49-F238E27FC236}">
                <a16:creationId xmlns:a16="http://schemas.microsoft.com/office/drawing/2014/main" id="{4664D01D-D7F2-4635-BFC2-909320B321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1835" y="992638"/>
            <a:ext cx="5590076" cy="199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3905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67388" y="865499"/>
            <a:ext cx="3416864" cy="3814074"/>
          </a:xfrm>
        </p:spPr>
        <p:txBody>
          <a:bodyPr/>
          <a:lstStyle/>
          <a:p>
            <a:r>
              <a:rPr lang="en-US" altLang="ja-JP" sz="1600" dirty="0"/>
              <a:t>The extended ACL is used with the </a:t>
            </a:r>
            <a:r>
              <a:rPr lang="en-US" altLang="ja-JP" sz="1600" b="1" dirty="0"/>
              <a:t>debug ip packet </a:t>
            </a:r>
            <a:r>
              <a:rPr lang="en-US" altLang="ja-JP" sz="1600" dirty="0"/>
              <a:t>command to display only DHCPv4 messages.</a:t>
            </a:r>
          </a:p>
          <a:p>
            <a:r>
              <a:rPr lang="en-US" altLang="ja-JP" dirty="0"/>
              <a:t>Another troubleshooting </a:t>
            </a:r>
            <a:r>
              <a:rPr lang="en-US" altLang="ja-JP" dirty="0" smtClean="0"/>
              <a:t>command is the</a:t>
            </a:r>
            <a:r>
              <a:rPr lang="en-US" altLang="ja-JP" b="1" dirty="0" smtClean="0"/>
              <a:t> </a:t>
            </a:r>
            <a:r>
              <a:rPr lang="en-US" altLang="ja-JP" b="1" dirty="0"/>
              <a:t>debug ip dhcp server </a:t>
            </a:r>
            <a:r>
              <a:rPr lang="en-US" altLang="ja-JP" b="1" dirty="0" smtClean="0"/>
              <a:t>events</a:t>
            </a:r>
            <a:r>
              <a:rPr lang="en-US" altLang="ja-JP" dirty="0" smtClean="0"/>
              <a:t>.</a:t>
            </a:r>
            <a:endParaRPr lang="en-U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Troubleshoot DHCPv4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Debugging DHCPv4</a:t>
            </a:r>
          </a:p>
        </p:txBody>
      </p:sp>
      <p:pic>
        <p:nvPicPr>
          <p:cNvPr id="4" name="Picture 3" descr="Routing and Switching Essentials - Mozilla Firefox">
            <a:extLst>
              <a:ext uri="{FF2B5EF4-FFF2-40B4-BE49-F238E27FC236}">
                <a16:creationId xmlns:a16="http://schemas.microsoft.com/office/drawing/2014/main" id="{374E8555-E905-4F61-972F-5768A37618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72120" y="865499"/>
            <a:ext cx="4658172" cy="355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4279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Chapter 8: DHCP</a:t>
            </a:r>
          </a:p>
        </p:txBody>
      </p:sp>
      <p:sp>
        <p:nvSpPr>
          <p:cNvPr id="3" name="Rectangle 2"/>
          <p:cNvSpPr/>
          <p:nvPr/>
        </p:nvSpPr>
        <p:spPr>
          <a:xfrm>
            <a:off x="628650" y="34360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/>
              <a:t>Routing and Switching Essentials v6.0 Planning Guide</a:t>
            </a:r>
          </a:p>
        </p:txBody>
      </p:sp>
    </p:spTree>
    <p:extLst>
      <p:ext uri="{BB962C8B-B14F-4D97-AF65-F5344CB8AC3E}">
        <p14:creationId xmlns:p14="http://schemas.microsoft.com/office/powerpoint/2010/main" val="914249568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Troubleshoot DHCPv4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Lab - Troubleshooting DHCPv4</a:t>
            </a:r>
          </a:p>
        </p:txBody>
      </p:sp>
      <p:pic>
        <p:nvPicPr>
          <p:cNvPr id="8" name="Content Placeholder 7" descr="8.1.4.4 Lab - Troubleshooting DHCPv4.pdf - Mozilla Firefox">
            <a:extLst>
              <a:ext uri="{FF2B5EF4-FFF2-40B4-BE49-F238E27FC236}">
                <a16:creationId xmlns:a16="http://schemas.microsoft.com/office/drawing/2014/main" id="{872996D2-3A37-4BEF-9F51-BD32960DD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40804" y="986318"/>
            <a:ext cx="2979151" cy="3472665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BBC0C4A-4B98-4849-902F-D1A06EE75C45}"/>
              </a:ext>
            </a:extLst>
          </p:cNvPr>
          <p:cNvSpPr/>
          <p:nvPr/>
        </p:nvSpPr>
        <p:spPr>
          <a:xfrm>
            <a:off x="2830530" y="950360"/>
            <a:ext cx="3005191" cy="3488076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579439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sz="4000" dirty="0"/>
              <a:t>8.2 DHCPv6</a:t>
            </a:r>
          </a:p>
        </p:txBody>
      </p:sp>
    </p:spTree>
    <p:extLst>
      <p:ext uri="{BB962C8B-B14F-4D97-AF65-F5344CB8AC3E}">
        <p14:creationId xmlns:p14="http://schemas.microsoft.com/office/powerpoint/2010/main" val="3551905410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SLAAC and DHCPv6</a:t>
            </a:r>
            <a:br>
              <a:rPr lang="en-US" altLang="en-US" sz="1600" dirty="0"/>
            </a:br>
            <a:r>
              <a:rPr lang="en-CA" altLang="en-US" dirty="0"/>
              <a:t>Stateless Address Autoconfiguration (SLAAC)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5344595" y="980105"/>
            <a:ext cx="3559803" cy="3694819"/>
          </a:xfrm>
        </p:spPr>
        <p:txBody>
          <a:bodyPr/>
          <a:lstStyle/>
          <a:p>
            <a:r>
              <a:rPr lang="en-US" altLang="en-US" dirty="0"/>
              <a:t>Two methods to dynamically assign IPv6 global unicast addresses:</a:t>
            </a:r>
          </a:p>
          <a:p>
            <a:pPr lvl="1"/>
            <a:r>
              <a:rPr lang="en-CA" altLang="en-US" dirty="0"/>
              <a:t>Stateless Address Autoconfiguration (SLAAC).</a:t>
            </a:r>
          </a:p>
          <a:p>
            <a:pPr lvl="1"/>
            <a:r>
              <a:rPr lang="en-CA" altLang="en-US" dirty="0"/>
              <a:t>Dynamic Host Configuration Protocol for IPv6 (Stateful DHCPv6).</a:t>
            </a:r>
          </a:p>
          <a:p>
            <a:r>
              <a:rPr lang="en-US" altLang="en-US" dirty="0"/>
              <a:t>SLAAC uses ICMPv6 Router Solicitation and Router Advertisement messages to provide addressing and other configuration information.</a:t>
            </a:r>
            <a:endParaRPr lang="en-CA" altLang="en-US" dirty="0"/>
          </a:p>
        </p:txBody>
      </p:sp>
      <p:pic>
        <p:nvPicPr>
          <p:cNvPr id="4" name="Picture 3" descr="Routing and Switching Essentials - Mozilla Firefox">
            <a:extLst>
              <a:ext uri="{FF2B5EF4-FFF2-40B4-BE49-F238E27FC236}">
                <a16:creationId xmlns:a16="http://schemas.microsoft.com/office/drawing/2014/main" id="{C5E5B72B-0316-4531-8922-C2B1AC74612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690" y="980105"/>
            <a:ext cx="5305483" cy="318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18143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SLAAC and DHCPv6</a:t>
            </a:r>
            <a:br>
              <a:rPr lang="en-US" altLang="en-US" sz="1600" dirty="0"/>
            </a:br>
            <a:r>
              <a:rPr lang="en-CA" altLang="en-US" dirty="0"/>
              <a:t>SLAAC Operation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146696" y="798944"/>
            <a:ext cx="4073236" cy="3841514"/>
          </a:xfrm>
        </p:spPr>
        <p:txBody>
          <a:bodyPr/>
          <a:lstStyle/>
          <a:p>
            <a:r>
              <a:rPr lang="en-US" altLang="en-US" sz="1400" dirty="0"/>
              <a:t>The router must have IPv6 routing enabled– </a:t>
            </a:r>
            <a:r>
              <a:rPr lang="en-US" altLang="en-US" sz="1400" b="1" dirty="0"/>
              <a:t>ipv6 unicast-routing</a:t>
            </a:r>
          </a:p>
          <a:p>
            <a:r>
              <a:rPr lang="en-US" altLang="en-US" sz="1400" dirty="0"/>
              <a:t>PC1 sends an RS message to the all-routers multicast address that it needs an RA.</a:t>
            </a:r>
          </a:p>
          <a:p>
            <a:r>
              <a:rPr lang="en-US" altLang="en-US" sz="1400" dirty="0"/>
              <a:t>R1 responds with an RA message that has the prefix and prefix length of the network.</a:t>
            </a:r>
          </a:p>
          <a:p>
            <a:r>
              <a:rPr lang="en-US" altLang="en-US" sz="1400" dirty="0"/>
              <a:t>PC1 uses this information to create its IPv6 global unicast address. It creates its interface id using EUI-64 or randomly </a:t>
            </a:r>
            <a:r>
              <a:rPr lang="en-US" altLang="en-US" sz="1400" dirty="0" smtClean="0"/>
              <a:t>generates it.</a:t>
            </a:r>
            <a:endParaRPr lang="en-US" altLang="en-US" sz="1400" dirty="0"/>
          </a:p>
          <a:p>
            <a:r>
              <a:rPr lang="en-US" altLang="en-US" sz="1400" dirty="0"/>
              <a:t>PC1 must verify that the address is unique by sending an ICMPv6 Neighbor Solicitation message.</a:t>
            </a:r>
            <a:endParaRPr lang="en-CA" altLang="en-US" sz="1400" dirty="0"/>
          </a:p>
        </p:txBody>
      </p:sp>
      <p:pic>
        <p:nvPicPr>
          <p:cNvPr id="3" name="Picture 2" descr="Routing and Switching Essentials - Mozilla Firefox">
            <a:extLst>
              <a:ext uri="{FF2B5EF4-FFF2-40B4-BE49-F238E27FC236}">
                <a16:creationId xmlns:a16="http://schemas.microsoft.com/office/drawing/2014/main" id="{8AB9BEAE-CC3A-4369-8BCA-ED326ECC11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83499" y="904620"/>
            <a:ext cx="4713807" cy="317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608257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SLAAC and DHCPv6</a:t>
            </a:r>
            <a:br>
              <a:rPr lang="en-US" altLang="en-US" sz="1600" dirty="0"/>
            </a:br>
            <a:r>
              <a:rPr lang="en-CA" altLang="en-US" dirty="0"/>
              <a:t>SLAAC and DHCPv6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4909400" y="739010"/>
            <a:ext cx="4073236" cy="3841514"/>
          </a:xfrm>
        </p:spPr>
        <p:txBody>
          <a:bodyPr/>
          <a:lstStyle/>
          <a:p>
            <a:r>
              <a:rPr lang="en-US" altLang="en-US" sz="1600" dirty="0"/>
              <a:t>Different combinations of the Managed Address Configuration flag (M flag) and the Other Configuration flag (O flag) in the RA determine how the IPv6 address is assigned:</a:t>
            </a:r>
          </a:p>
          <a:p>
            <a:pPr lvl="1"/>
            <a:r>
              <a:rPr lang="en-US" altLang="en-US" dirty="0"/>
              <a:t>SLAAC (Router Advertisement only)</a:t>
            </a:r>
          </a:p>
          <a:p>
            <a:pPr lvl="1"/>
            <a:r>
              <a:rPr lang="en-US" altLang="en-US" dirty="0"/>
              <a:t>Stateless DHCPv6 (Router Advertisement and DHCPv6)</a:t>
            </a:r>
          </a:p>
          <a:p>
            <a:pPr lvl="1"/>
            <a:r>
              <a:rPr lang="en-US" altLang="en-US" dirty="0"/>
              <a:t>Stateful DHCPv6 (DHCPv6 only)</a:t>
            </a:r>
          </a:p>
          <a:p>
            <a:endParaRPr lang="en-US" altLang="en-US" sz="1400" dirty="0"/>
          </a:p>
        </p:txBody>
      </p:sp>
      <p:pic>
        <p:nvPicPr>
          <p:cNvPr id="4" name="Picture 3" descr="Routing and Switching Essentials - Mozilla Firefox">
            <a:extLst>
              <a:ext uri="{FF2B5EF4-FFF2-40B4-BE49-F238E27FC236}">
                <a16:creationId xmlns:a16="http://schemas.microsoft.com/office/drawing/2014/main" id="{2FBEC580-E588-4B63-8DD7-E5FBF35FD5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238" y="833173"/>
            <a:ext cx="4768599" cy="322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37118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SLAAC and DHCPv6</a:t>
            </a:r>
            <a:br>
              <a:rPr lang="en-US" altLang="en-US" sz="1600" dirty="0"/>
            </a:br>
            <a:r>
              <a:rPr lang="en-CA" altLang="en-US" dirty="0"/>
              <a:t>SLAAC Option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151586" y="795954"/>
            <a:ext cx="8767481" cy="998617"/>
          </a:xfrm>
        </p:spPr>
        <p:txBody>
          <a:bodyPr/>
          <a:lstStyle/>
          <a:p>
            <a:r>
              <a:rPr lang="en-US" altLang="en-US" sz="1600" dirty="0"/>
              <a:t>SLAAC is the default on Cisco routers. Both the M flag and the O flag are set to 0 in the RA.</a:t>
            </a:r>
          </a:p>
          <a:p>
            <a:r>
              <a:rPr lang="en-US" altLang="en-US" sz="1600" dirty="0"/>
              <a:t>This option instructs the client to use the information in the RA message only.</a:t>
            </a:r>
          </a:p>
          <a:p>
            <a:endParaRPr lang="en-US" altLang="en-US" sz="1600" dirty="0"/>
          </a:p>
        </p:txBody>
      </p:sp>
      <p:pic>
        <p:nvPicPr>
          <p:cNvPr id="3" name="Picture 2" descr="Routing and Switching Essentials - Mozilla Firefox">
            <a:extLst>
              <a:ext uri="{FF2B5EF4-FFF2-40B4-BE49-F238E27FC236}">
                <a16:creationId xmlns:a16="http://schemas.microsoft.com/office/drawing/2014/main" id="{5A770D4E-5A81-4B8E-BDAE-40480336DD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17569" y="1691884"/>
            <a:ext cx="6669741" cy="285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71701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SLAAC and DHCPv6</a:t>
            </a:r>
            <a:br>
              <a:rPr lang="en-US" altLang="en-US" sz="1600" dirty="0"/>
            </a:br>
            <a:r>
              <a:rPr lang="en-CA" altLang="en-US" dirty="0"/>
              <a:t>Stateless DHCPv6 Option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132026" y="867402"/>
            <a:ext cx="3530464" cy="3768166"/>
          </a:xfrm>
        </p:spPr>
        <p:txBody>
          <a:bodyPr/>
          <a:lstStyle/>
          <a:p>
            <a:r>
              <a:rPr lang="en-US" altLang="en-US" sz="1600" dirty="0"/>
              <a:t>DHCPv6 is defined in RFC </a:t>
            </a:r>
            <a:r>
              <a:rPr lang="en-US" altLang="en-US" sz="1600" dirty="0" smtClean="0"/>
              <a:t>3315.</a:t>
            </a:r>
            <a:endParaRPr lang="en-US" altLang="en-US" sz="1600" dirty="0"/>
          </a:p>
          <a:p>
            <a:r>
              <a:rPr lang="en-US" altLang="en-US" sz="1600" dirty="0"/>
              <a:t>Stateless DHCPv6 option - client uses the RA message for addressing, additional parameters are obtained from DHCPv6 server.</a:t>
            </a:r>
          </a:p>
          <a:p>
            <a:r>
              <a:rPr lang="en-US" altLang="en-US" sz="1600" dirty="0"/>
              <a:t>O flag is set to 1 and the M flag is left at the default setting of 0. Use command </a:t>
            </a:r>
            <a:r>
              <a:rPr lang="en-US" altLang="en-US" sz="1600" b="1" dirty="0"/>
              <a:t>ipv6 </a:t>
            </a:r>
            <a:r>
              <a:rPr lang="en-US" altLang="en-US" sz="1600" b="1" dirty="0" err="1"/>
              <a:t>nd</a:t>
            </a:r>
            <a:r>
              <a:rPr lang="en-US" altLang="en-US" sz="1600" b="1" dirty="0"/>
              <a:t> </a:t>
            </a:r>
            <a:r>
              <a:rPr lang="en-US" altLang="en-US" sz="1600" b="1" dirty="0" smtClean="0"/>
              <a:t>other-config-flag</a:t>
            </a:r>
            <a:r>
              <a:rPr lang="en-US" altLang="en-US" sz="1600" dirty="0" smtClean="0"/>
              <a:t>.</a:t>
            </a:r>
            <a:endParaRPr lang="en-US" altLang="en-US" sz="1600" b="1" dirty="0"/>
          </a:p>
        </p:txBody>
      </p:sp>
      <p:pic>
        <p:nvPicPr>
          <p:cNvPr id="4" name="Picture 3" descr="Routing and Switching Essentials - Mozilla Firefox">
            <a:extLst>
              <a:ext uri="{FF2B5EF4-FFF2-40B4-BE49-F238E27FC236}">
                <a16:creationId xmlns:a16="http://schemas.microsoft.com/office/drawing/2014/main" id="{15AEB51E-8480-44F1-B89E-2A7A091F1D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06742" y="867402"/>
            <a:ext cx="5129441" cy="265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140396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SLAAC and DHCPv6</a:t>
            </a:r>
            <a:br>
              <a:rPr lang="en-US" altLang="en-US" sz="1600" dirty="0"/>
            </a:br>
            <a:r>
              <a:rPr lang="en-CA" altLang="en-US" dirty="0"/>
              <a:t>Stateful DHCPv6 Option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117357" y="833174"/>
            <a:ext cx="3256634" cy="3753497"/>
          </a:xfrm>
        </p:spPr>
        <p:txBody>
          <a:bodyPr/>
          <a:lstStyle/>
          <a:p>
            <a:r>
              <a:rPr lang="en-US" altLang="en-US" sz="1600" dirty="0"/>
              <a:t>RA message informs the client not to use the information in the RA message.</a:t>
            </a:r>
          </a:p>
          <a:p>
            <a:r>
              <a:rPr lang="en-US" altLang="en-US" sz="1600" dirty="0"/>
              <a:t>All addressing and </a:t>
            </a:r>
            <a:r>
              <a:rPr lang="en-US" altLang="en-US" sz="1600" dirty="0" smtClean="0"/>
              <a:t>configuration </a:t>
            </a:r>
            <a:r>
              <a:rPr lang="en-US" altLang="en-US" sz="1600" dirty="0"/>
              <a:t>information must be obtained from a stateful DHCPv6 server.</a:t>
            </a:r>
          </a:p>
          <a:p>
            <a:r>
              <a:rPr lang="en-US" altLang="en-US" sz="1600" dirty="0"/>
              <a:t>M flag is set to 1. Use the command </a:t>
            </a:r>
            <a:r>
              <a:rPr lang="en-US" altLang="en-US" sz="1600" b="1" dirty="0"/>
              <a:t>ipv6 </a:t>
            </a:r>
            <a:r>
              <a:rPr lang="en-US" altLang="en-US" sz="1600" b="1" dirty="0" err="1"/>
              <a:t>nd</a:t>
            </a:r>
            <a:r>
              <a:rPr lang="en-US" altLang="en-US" sz="1600" b="1" dirty="0"/>
              <a:t> </a:t>
            </a:r>
            <a:r>
              <a:rPr lang="en-US" altLang="en-US" sz="1600" b="1" dirty="0" smtClean="0"/>
              <a:t>managed-config-flag</a:t>
            </a:r>
            <a:r>
              <a:rPr lang="en-US" altLang="en-US" sz="1600" dirty="0" smtClean="0"/>
              <a:t>.</a:t>
            </a:r>
            <a:endParaRPr lang="en-US" altLang="en-US" sz="1600" b="1" dirty="0"/>
          </a:p>
          <a:p>
            <a:endParaRPr lang="en-US" altLang="en-US" sz="1600" dirty="0"/>
          </a:p>
        </p:txBody>
      </p:sp>
      <p:pic>
        <p:nvPicPr>
          <p:cNvPr id="3" name="Picture 2" descr="Routing and Switching Essentials - Mozilla Firefox">
            <a:extLst>
              <a:ext uri="{FF2B5EF4-FFF2-40B4-BE49-F238E27FC236}">
                <a16:creationId xmlns:a16="http://schemas.microsoft.com/office/drawing/2014/main" id="{E3B13EB5-536F-4FAA-9044-FF130CDA623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30463" y="919288"/>
            <a:ext cx="5276745" cy="266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344630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SLAAC and DHCPv6</a:t>
            </a:r>
            <a:br>
              <a:rPr lang="en-US" altLang="en-US" sz="1600" dirty="0"/>
            </a:br>
            <a:r>
              <a:rPr lang="en-CA" altLang="en-US" dirty="0"/>
              <a:t>DHCPv6 Operations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4616010" y="518017"/>
            <a:ext cx="4527990" cy="4308255"/>
          </a:xfrm>
        </p:spPr>
        <p:txBody>
          <a:bodyPr/>
          <a:lstStyle/>
          <a:p>
            <a:r>
              <a:rPr lang="en-US" altLang="en-US" dirty="0"/>
              <a:t>DHCPv6 messages from server to client use UDP port 546. Client to server use UDP port 547.</a:t>
            </a:r>
          </a:p>
          <a:p>
            <a:r>
              <a:rPr lang="en-US" altLang="en-US" dirty="0"/>
              <a:t>Client sends a DHCPv6 SOLICIT message using FF02::</a:t>
            </a:r>
            <a:r>
              <a:rPr lang="en-US" altLang="en-US" dirty="0" smtClean="0"/>
              <a:t>1:2.</a:t>
            </a:r>
            <a:endParaRPr lang="en-US" altLang="en-US" dirty="0"/>
          </a:p>
          <a:p>
            <a:r>
              <a:rPr lang="en-US" altLang="en-US" dirty="0"/>
              <a:t>DHCPv6 server responds with a DHCPv6 ADVERTISE unicast </a:t>
            </a:r>
            <a:r>
              <a:rPr lang="en-US" altLang="en-US" dirty="0" smtClean="0"/>
              <a:t>message.</a:t>
            </a:r>
            <a:endParaRPr lang="en-US" altLang="en-US" dirty="0"/>
          </a:p>
          <a:p>
            <a:r>
              <a:rPr lang="en-US" altLang="en-US" dirty="0"/>
              <a:t>Stateless DHCPv6 client </a:t>
            </a:r>
            <a:r>
              <a:rPr lang="en-US" altLang="en-US" dirty="0" smtClean="0"/>
              <a:t>- Generates </a:t>
            </a:r>
            <a:r>
              <a:rPr lang="en-US" altLang="en-US" dirty="0"/>
              <a:t>its own address. Sends a DHCPv6 INFORMATION-REQUEST to the DHCPv6 server requesting only configuration parameters.</a:t>
            </a:r>
          </a:p>
          <a:p>
            <a:r>
              <a:rPr lang="en-US" altLang="en-US" dirty="0"/>
              <a:t>Stateful DHCPv6 </a:t>
            </a:r>
            <a:r>
              <a:rPr lang="en-US" altLang="en-US" dirty="0" smtClean="0"/>
              <a:t>client - Sends </a:t>
            </a:r>
            <a:r>
              <a:rPr lang="en-US" altLang="en-US" dirty="0"/>
              <a:t>a DHCPv6 REQUEST message to server for an IPv6 address and all other configuration parameters.</a:t>
            </a:r>
          </a:p>
        </p:txBody>
      </p:sp>
      <p:pic>
        <p:nvPicPr>
          <p:cNvPr id="4" name="Picture 3" descr="Routing and Switching Essentials - Mozilla Firefox">
            <a:extLst>
              <a:ext uri="{FF2B5EF4-FFF2-40B4-BE49-F238E27FC236}">
                <a16:creationId xmlns:a16="http://schemas.microsoft.com/office/drawing/2014/main" id="{A41ABCB3-13D7-4987-8777-CF9EADD05A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576" y="798944"/>
            <a:ext cx="4603554" cy="3422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06058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Stateless DHCPv6</a:t>
            </a:r>
            <a:br>
              <a:rPr lang="en-US" altLang="en-US" sz="1600" dirty="0"/>
            </a:br>
            <a:r>
              <a:rPr lang="en-US" altLang="en-US" dirty="0"/>
              <a:t>Configuring a Router as a Stateless DHCPv6 Server</a:t>
            </a:r>
            <a:endParaRPr lang="en-CA" altLang="en-US" dirty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132026" y="867402"/>
            <a:ext cx="7911760" cy="3264512"/>
          </a:xfrm>
        </p:spPr>
        <p:txBody>
          <a:bodyPr/>
          <a:lstStyle/>
          <a:p>
            <a:r>
              <a:rPr lang="en-US" altLang="en-US" sz="1600" b="1" dirty="0"/>
              <a:t>Step 1 </a:t>
            </a:r>
            <a:r>
              <a:rPr lang="en-US" altLang="en-US" sz="1600" dirty="0"/>
              <a:t>– Enable IPv6 routing. </a:t>
            </a:r>
            <a:r>
              <a:rPr lang="en-US" altLang="en-US" sz="1600" b="1" dirty="0"/>
              <a:t>ipv6 unicast-routing</a:t>
            </a:r>
          </a:p>
          <a:p>
            <a:r>
              <a:rPr lang="en-US" altLang="en-US" sz="1600" b="1" dirty="0"/>
              <a:t>Step 2 – </a:t>
            </a:r>
            <a:r>
              <a:rPr lang="en-US" altLang="en-US" sz="1600" dirty="0"/>
              <a:t>Configure a DHCPv6 pool. </a:t>
            </a:r>
            <a:r>
              <a:rPr lang="en-US" altLang="en-US" sz="1600" b="1" dirty="0"/>
              <a:t>ipv6 </a:t>
            </a:r>
            <a:r>
              <a:rPr lang="en-US" altLang="en-US" sz="1600" b="1" dirty="0" err="1"/>
              <a:t>dhcp</a:t>
            </a:r>
            <a:r>
              <a:rPr lang="en-US" altLang="en-US" sz="1600" b="1" dirty="0"/>
              <a:t> pool </a:t>
            </a:r>
            <a:r>
              <a:rPr lang="en-US" altLang="en-US" sz="1600" i="1" dirty="0"/>
              <a:t>pool-name</a:t>
            </a:r>
          </a:p>
          <a:p>
            <a:r>
              <a:rPr lang="en-US" altLang="en-US" sz="1600" b="1" dirty="0"/>
              <a:t>Step 3 – </a:t>
            </a:r>
            <a:r>
              <a:rPr lang="en-US" altLang="en-US" sz="1600" dirty="0"/>
              <a:t>Configure pool parameters</a:t>
            </a:r>
            <a:r>
              <a:rPr lang="en-US" altLang="en-US" sz="1600" b="1" dirty="0"/>
              <a:t>.  </a:t>
            </a:r>
            <a:r>
              <a:rPr lang="en-US" altLang="en-US" sz="1600" b="1" dirty="0" err="1"/>
              <a:t>dns</a:t>
            </a:r>
            <a:r>
              <a:rPr lang="en-US" altLang="en-US" sz="1600" b="1" dirty="0"/>
              <a:t>-server </a:t>
            </a:r>
            <a:r>
              <a:rPr lang="en-US" altLang="en-US" sz="1600" i="1" dirty="0"/>
              <a:t>server-address</a:t>
            </a:r>
          </a:p>
          <a:p>
            <a:r>
              <a:rPr lang="en-US" altLang="en-US" sz="1600" b="1" dirty="0"/>
              <a:t>Step 4 </a:t>
            </a:r>
            <a:r>
              <a:rPr lang="en-US" altLang="en-US" sz="1600" dirty="0"/>
              <a:t>– Configure the DHCPv6 interface </a:t>
            </a:r>
            <a:r>
              <a:rPr lang="en-US" altLang="en-US" sz="1600" b="1" dirty="0"/>
              <a:t>ipv6 </a:t>
            </a:r>
            <a:r>
              <a:rPr lang="en-US" altLang="en-US" sz="1600" b="1" dirty="0" err="1"/>
              <a:t>dhcp</a:t>
            </a:r>
            <a:r>
              <a:rPr lang="en-US" altLang="en-US" sz="1600" b="1" dirty="0"/>
              <a:t> server </a:t>
            </a:r>
            <a:r>
              <a:rPr lang="en-US" altLang="en-US" sz="1600" i="1" dirty="0"/>
              <a:t>pool-name</a:t>
            </a:r>
          </a:p>
        </p:txBody>
      </p:sp>
      <p:pic>
        <p:nvPicPr>
          <p:cNvPr id="10" name="Picture 9" descr="Routing and Switching Essentials - Mozilla Firefox">
            <a:extLst>
              <a:ext uri="{FF2B5EF4-FFF2-40B4-BE49-F238E27FC236}">
                <a16:creationId xmlns:a16="http://schemas.microsoft.com/office/drawing/2014/main" id="{D819E1AA-AC56-48EE-BAA7-6B9E1876E18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14358" y="2487451"/>
            <a:ext cx="6115284" cy="200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3598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30000"/>
              </a:spcBef>
              <a:buNone/>
            </a:pPr>
            <a:r>
              <a:rPr lang="en-US" dirty="0"/>
              <a:t>What activities are associated with this chapter?</a:t>
            </a:r>
            <a:endParaRPr lang="en-US" dirty="0">
              <a:solidFill>
                <a:srgbClr val="00B0F0"/>
              </a:solidFill>
            </a:endParaRPr>
          </a:p>
          <a:p>
            <a:pPr marL="0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</p:txBody>
      </p:sp>
      <p:sp>
        <p:nvSpPr>
          <p:cNvPr id="6146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Chapter 8: Activities</a:t>
            </a: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1512575"/>
              </p:ext>
            </p:extLst>
          </p:nvPr>
        </p:nvGraphicFramePr>
        <p:xfrm>
          <a:off x="457291" y="1122081"/>
          <a:ext cx="8229418" cy="33238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7736">
                  <a:extLst>
                    <a:ext uri="{9D8B030D-6E8A-4147-A177-3AD203B41FA5}">
                      <a16:colId xmlns:a16="http://schemas.microsoft.com/office/drawing/2014/main" val="3156509146"/>
                    </a:ext>
                  </a:extLst>
                </a:gridCol>
                <a:gridCol w="40800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18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6347">
                <a:tc>
                  <a:txBody>
                    <a:bodyPr/>
                    <a:lstStyle/>
                    <a:p>
                      <a:pPr marL="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Page #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Activity Type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Activity Name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Optional?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r>
                        <a:rPr lang="en-US" sz="1100" dirty="0"/>
                        <a:t>8.1.1.5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Interactive Activity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Identify the Steps in DHCPv4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Recommended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r>
                        <a:rPr lang="en-US" sz="1100" dirty="0"/>
                        <a:t>8.1.2.1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aseline="0" dirty="0"/>
                        <a:t>Syntax Checker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Configuring a DCHPv4 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Recommended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r>
                        <a:rPr lang="en-US" sz="1100" dirty="0"/>
                        <a:t>8.1.2.3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/>
                        <a:t>Syntax Checker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Configure DCHPv4 Relay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Recommended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r>
                        <a:rPr lang="en-US" sz="1100" dirty="0"/>
                        <a:t>8.1.2.4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/>
                        <a:t>Lab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Configuring Basic DHCPv4 on a Router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Recommended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r>
                        <a:rPr lang="en-US" sz="1100" dirty="0"/>
                        <a:t>8.1.2.5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/>
                        <a:t>Lab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Configuring Basic DHCPv4</a:t>
                      </a:r>
                      <a:r>
                        <a:rPr lang="en-US" sz="1100" baseline="0" dirty="0"/>
                        <a:t> on a Switch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Optional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r>
                        <a:rPr lang="en-US" sz="1100" dirty="0"/>
                        <a:t>8.1.3.1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/>
                        <a:t>Syntax Checker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Configuring a Router as DHCP Client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Recommended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r>
                        <a:rPr lang="en-US" sz="1100" dirty="0"/>
                        <a:t>8.1.3.3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/>
                        <a:t>Packet Tracer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Configuring</a:t>
                      </a:r>
                      <a:r>
                        <a:rPr lang="en-US" sz="1100" baseline="0" dirty="0"/>
                        <a:t> DHCPv4 Using Cisco IOS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Recommended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r>
                        <a:rPr lang="en-US" sz="1100" dirty="0"/>
                        <a:t>8.1.4.4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/>
                        <a:t>Lab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Troubleshooting DCHPv4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Optional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r>
                        <a:rPr lang="en-US" sz="1100" dirty="0"/>
                        <a:t>8.2.1.8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 smtClean="0"/>
                        <a:t>Interactive Activity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Identify the Steps in DHCPv6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Recommended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900979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r>
                        <a:rPr lang="en-US" sz="1100" dirty="0"/>
                        <a:t>8.2.2.3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Syntax Checker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Configuring and Verifying</a:t>
                      </a:r>
                      <a:r>
                        <a:rPr lang="en-US" sz="1100" baseline="0" dirty="0"/>
                        <a:t> Stateless DHCPv6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Recommended</a:t>
                      </a:r>
                    </a:p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406068602"/>
                  </a:ext>
                </a:extLst>
              </a:tr>
            </a:tbl>
          </a:graphicData>
        </a:graphic>
      </p:graphicFrame>
      <p:sp>
        <p:nvSpPr>
          <p:cNvPr id="8" name="Rectangle 34"/>
          <p:cNvSpPr txBox="1">
            <a:spLocks noChangeArrowheads="1"/>
          </p:cNvSpPr>
          <p:nvPr/>
        </p:nvSpPr>
        <p:spPr bwMode="auto">
          <a:xfrm>
            <a:off x="1136615" y="4438227"/>
            <a:ext cx="6121997" cy="269247"/>
          </a:xfrm>
          <a:prstGeom prst="rect">
            <a:avLst/>
          </a:prstGeo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61593" tIns="30796" rIns="61593" bIns="30796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eaLnBrk="1" hangingPunct="1">
              <a:spcBef>
                <a:spcPct val="30000"/>
              </a:spcBef>
              <a:buNone/>
            </a:pPr>
            <a:r>
              <a:rPr lang="en-US" sz="1200" kern="0" dirty="0">
                <a:solidFill>
                  <a:srgbClr val="000000"/>
                </a:solidFill>
              </a:rPr>
              <a:t>The password used in the Packet Tracer activities in this chapter is: </a:t>
            </a:r>
            <a:r>
              <a:rPr lang="en-US" sz="1200" b="1" kern="0" dirty="0">
                <a:solidFill>
                  <a:srgbClr val="000000"/>
                </a:solidFill>
              </a:rPr>
              <a:t>PT_ccna5</a:t>
            </a:r>
          </a:p>
          <a:p>
            <a:pPr marL="0" indent="0" algn="ctr" eaLnBrk="1" hangingPunct="1">
              <a:spcBef>
                <a:spcPct val="30000"/>
              </a:spcBef>
              <a:buNone/>
            </a:pPr>
            <a:endParaRPr lang="en-US" sz="1500" kern="0" dirty="0">
              <a:solidFill>
                <a:srgbClr val="000000"/>
              </a:solidFill>
            </a:endParaRPr>
          </a:p>
          <a:p>
            <a:pPr marL="89297" indent="0" algn="ctr" eaLnBrk="1" hangingPunct="1">
              <a:spcBef>
                <a:spcPct val="30000"/>
              </a:spcBef>
              <a:buNone/>
            </a:pPr>
            <a:endParaRPr lang="en-US" sz="1500" kern="0" dirty="0">
              <a:solidFill>
                <a:srgbClr val="000000"/>
              </a:solidFill>
            </a:endParaRPr>
          </a:p>
          <a:p>
            <a:pPr marL="0" indent="0" algn="ctr" eaLnBrk="1" hangingPunct="1">
              <a:spcBef>
                <a:spcPct val="30000"/>
              </a:spcBef>
              <a:buNone/>
            </a:pPr>
            <a:endParaRPr lang="en-US" sz="1500" kern="0" dirty="0">
              <a:solidFill>
                <a:srgbClr val="000000"/>
              </a:solidFill>
            </a:endParaRPr>
          </a:p>
          <a:p>
            <a:pPr marL="0" indent="0" algn="ctr" eaLnBrk="1" hangingPunct="1">
              <a:spcBef>
                <a:spcPct val="30000"/>
              </a:spcBef>
              <a:buNone/>
            </a:pPr>
            <a:endParaRPr lang="en-US" sz="150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5273728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Stateless DHCPv6</a:t>
            </a:r>
            <a:br>
              <a:rPr lang="en-US" altLang="en-US" sz="1600" dirty="0"/>
            </a:br>
            <a:r>
              <a:rPr lang="en-US" altLang="en-US" dirty="0"/>
              <a:t>Configuring a Router as a Stateless DHCPv6 Client</a:t>
            </a:r>
            <a:endParaRPr lang="en-CA" altLang="en-US" dirty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132026" y="867402"/>
            <a:ext cx="9011974" cy="873381"/>
          </a:xfrm>
        </p:spPr>
        <p:txBody>
          <a:bodyPr/>
          <a:lstStyle/>
          <a:p>
            <a:r>
              <a:rPr lang="en-US" altLang="en-US" sz="1600" b="1" dirty="0"/>
              <a:t>Step 1 </a:t>
            </a:r>
            <a:r>
              <a:rPr lang="en-US" altLang="en-US" sz="1600" dirty="0"/>
              <a:t>– IPv6 enabled on interface </a:t>
            </a:r>
            <a:r>
              <a:rPr lang="en-US" altLang="en-US" sz="1600" b="1" dirty="0"/>
              <a:t>ipv6 enable</a:t>
            </a:r>
          </a:p>
          <a:p>
            <a:r>
              <a:rPr lang="en-US" altLang="en-US" sz="1600" b="1" dirty="0"/>
              <a:t>Step 2 – </a:t>
            </a:r>
            <a:r>
              <a:rPr lang="en-US" altLang="en-US" sz="1600" dirty="0"/>
              <a:t>enable automatic configuration of IPv6 addressing </a:t>
            </a:r>
            <a:r>
              <a:rPr lang="en-US" altLang="en-US" sz="1600" b="1" dirty="0"/>
              <a:t>ipv6</a:t>
            </a:r>
            <a:r>
              <a:rPr lang="en-US" altLang="en-US" sz="1600" dirty="0"/>
              <a:t> </a:t>
            </a:r>
            <a:r>
              <a:rPr lang="en-US" altLang="en-US" sz="1600" b="1" dirty="0"/>
              <a:t>address </a:t>
            </a:r>
            <a:r>
              <a:rPr lang="en-US" altLang="en-US" sz="1600" b="1" dirty="0" err="1"/>
              <a:t>autoconfig</a:t>
            </a:r>
            <a:r>
              <a:rPr lang="en-US" altLang="en-US" sz="1600" b="1" dirty="0"/>
              <a:t> </a:t>
            </a:r>
          </a:p>
        </p:txBody>
      </p:sp>
      <p:pic>
        <p:nvPicPr>
          <p:cNvPr id="3" name="Picture 2" descr="Routing and Switching Essentials - Mozilla Firefox">
            <a:extLst>
              <a:ext uri="{FF2B5EF4-FFF2-40B4-BE49-F238E27FC236}">
                <a16:creationId xmlns:a16="http://schemas.microsoft.com/office/drawing/2014/main" id="{251BA5AF-EB3D-49D2-AA65-0D1E3442390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08272" y="1884965"/>
            <a:ext cx="6811548" cy="274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821473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Stateless DHCPv6</a:t>
            </a:r>
            <a:br>
              <a:rPr lang="en-US" altLang="en-US" sz="1600" dirty="0"/>
            </a:br>
            <a:r>
              <a:rPr lang="en-US" altLang="en-US" dirty="0"/>
              <a:t>Verifying Stateless DHCPv6</a:t>
            </a:r>
            <a:endParaRPr lang="en-CA" altLang="en-US" dirty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132026" y="867402"/>
            <a:ext cx="3594033" cy="2120290"/>
          </a:xfrm>
        </p:spPr>
        <p:txBody>
          <a:bodyPr/>
          <a:lstStyle/>
          <a:p>
            <a:r>
              <a:rPr lang="en-US" altLang="en-US" sz="1700" dirty="0"/>
              <a:t>Commands to verify Stateless DHCPv6:</a:t>
            </a:r>
          </a:p>
          <a:p>
            <a:pPr lvl="1"/>
            <a:r>
              <a:rPr lang="en-US" altLang="en-US" sz="1500" b="1" dirty="0"/>
              <a:t>show ipv6 </a:t>
            </a:r>
            <a:r>
              <a:rPr lang="en-US" altLang="en-US" sz="1500" b="1" dirty="0" err="1"/>
              <a:t>dhcp</a:t>
            </a:r>
            <a:r>
              <a:rPr lang="en-US" altLang="en-US" sz="1500" b="1" dirty="0"/>
              <a:t> pool</a:t>
            </a:r>
          </a:p>
          <a:p>
            <a:pPr lvl="1"/>
            <a:r>
              <a:rPr lang="en-US" altLang="en-US" sz="1500" b="1" dirty="0"/>
              <a:t>show running-config</a:t>
            </a:r>
          </a:p>
          <a:p>
            <a:pPr lvl="1"/>
            <a:r>
              <a:rPr lang="en-US" altLang="en-US" sz="1500" b="1" dirty="0"/>
              <a:t>show ipv6 interface</a:t>
            </a:r>
          </a:p>
          <a:p>
            <a:pPr lvl="1"/>
            <a:r>
              <a:rPr lang="en-US" altLang="en-US" sz="1500" b="1" dirty="0"/>
              <a:t>debug ipv6 </a:t>
            </a:r>
            <a:r>
              <a:rPr lang="en-US" altLang="en-US" sz="1500" b="1" dirty="0" err="1"/>
              <a:t>dhcp</a:t>
            </a:r>
            <a:r>
              <a:rPr lang="en-US" altLang="en-US" sz="1500" b="1" dirty="0"/>
              <a:t> detail</a:t>
            </a:r>
          </a:p>
        </p:txBody>
      </p:sp>
      <p:pic>
        <p:nvPicPr>
          <p:cNvPr id="4" name="Picture 3" descr="Routing and Switching Essentials - Mozilla Firefox">
            <a:extLst>
              <a:ext uri="{FF2B5EF4-FFF2-40B4-BE49-F238E27FC236}">
                <a16:creationId xmlns:a16="http://schemas.microsoft.com/office/drawing/2014/main" id="{2EE3A980-93BC-40AC-88D0-65DFFCE985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847" y="2896347"/>
            <a:ext cx="3661755" cy="1513473"/>
          </a:xfrm>
          <a:prstGeom prst="rect">
            <a:avLst/>
          </a:prstGeom>
        </p:spPr>
      </p:pic>
      <p:pic>
        <p:nvPicPr>
          <p:cNvPr id="6" name="Picture 5" descr="Routing and Switching Essentials - Mozilla Firefox">
            <a:extLst>
              <a:ext uri="{FF2B5EF4-FFF2-40B4-BE49-F238E27FC236}">
                <a16:creationId xmlns:a16="http://schemas.microsoft.com/office/drawing/2014/main" id="{F0EE5AEF-A50A-4490-BBF8-4EB05289216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08327" y="1167787"/>
            <a:ext cx="4803647" cy="267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711790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Stateful DHCPv6 Server</a:t>
            </a:r>
            <a:br>
              <a:rPr lang="en-US" altLang="en-US" sz="1600" dirty="0"/>
            </a:br>
            <a:r>
              <a:rPr lang="en-US" altLang="en-US" dirty="0"/>
              <a:t>Configuring a Router as a Stateful DHCPv6 Server</a:t>
            </a:r>
            <a:endParaRPr lang="en-CA" altLang="en-US" dirty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132026" y="867402"/>
            <a:ext cx="4552440" cy="3953454"/>
          </a:xfrm>
        </p:spPr>
        <p:txBody>
          <a:bodyPr/>
          <a:lstStyle/>
          <a:p>
            <a:r>
              <a:rPr lang="en-US" altLang="en-US" sz="1700" b="1" dirty="0"/>
              <a:t>Step 1 </a:t>
            </a:r>
            <a:r>
              <a:rPr lang="en-US" altLang="en-US" sz="1700" dirty="0"/>
              <a:t>– Enable IPv6 Routing.  </a:t>
            </a:r>
          </a:p>
          <a:p>
            <a:pPr lvl="1"/>
            <a:r>
              <a:rPr lang="en-US" altLang="en-US" sz="1600" b="1" dirty="0"/>
              <a:t>ipv6 unicast routing</a:t>
            </a:r>
          </a:p>
          <a:p>
            <a:r>
              <a:rPr lang="en-US" altLang="en-US" sz="1700" b="1" dirty="0"/>
              <a:t>Step 2 </a:t>
            </a:r>
            <a:r>
              <a:rPr lang="en-US" altLang="en-US" sz="1700" dirty="0"/>
              <a:t>– Configure a DHCPv6 pool.</a:t>
            </a:r>
          </a:p>
          <a:p>
            <a:pPr lvl="1"/>
            <a:r>
              <a:rPr lang="en-US" altLang="en-US" sz="1600" b="1" dirty="0"/>
              <a:t>ipv6 </a:t>
            </a:r>
            <a:r>
              <a:rPr lang="en-US" altLang="en-US" sz="1600" b="1" dirty="0" err="1"/>
              <a:t>dhcp</a:t>
            </a:r>
            <a:r>
              <a:rPr lang="en-US" altLang="en-US" sz="1600" b="1" dirty="0"/>
              <a:t> pool </a:t>
            </a:r>
            <a:r>
              <a:rPr lang="en-US" altLang="en-US" sz="1600" i="1" dirty="0"/>
              <a:t>pool-name</a:t>
            </a:r>
          </a:p>
          <a:p>
            <a:r>
              <a:rPr lang="en-US" altLang="en-US" sz="1700" b="1" dirty="0"/>
              <a:t>Step 3 </a:t>
            </a:r>
            <a:r>
              <a:rPr lang="en-US" altLang="en-US" sz="1700" i="1" dirty="0"/>
              <a:t>– </a:t>
            </a:r>
            <a:r>
              <a:rPr lang="en-US" altLang="en-US" sz="1700" dirty="0"/>
              <a:t>Configure pool parameters:</a:t>
            </a:r>
          </a:p>
          <a:p>
            <a:pPr lvl="1"/>
            <a:r>
              <a:rPr lang="en-US" altLang="en-US" sz="1600" b="1" dirty="0"/>
              <a:t>address prefix </a:t>
            </a:r>
            <a:r>
              <a:rPr lang="en-US" altLang="en-US" sz="1600" i="1" dirty="0"/>
              <a:t>prefix/length</a:t>
            </a:r>
          </a:p>
          <a:p>
            <a:pPr lvl="1"/>
            <a:r>
              <a:rPr lang="en-US" altLang="en-US" sz="1600" b="1" dirty="0" err="1"/>
              <a:t>dns</a:t>
            </a:r>
            <a:r>
              <a:rPr lang="en-US" altLang="en-US" sz="1600" b="1" dirty="0"/>
              <a:t>-server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dns</a:t>
            </a:r>
            <a:r>
              <a:rPr lang="en-US" altLang="en-US" sz="1600" i="1" dirty="0"/>
              <a:t>-server-address</a:t>
            </a:r>
          </a:p>
          <a:p>
            <a:pPr lvl="1"/>
            <a:r>
              <a:rPr lang="en-US" altLang="en-US" sz="1600" b="1" dirty="0"/>
              <a:t>domain-name</a:t>
            </a:r>
            <a:r>
              <a:rPr lang="en-US" altLang="en-US" sz="1600" i="1" dirty="0"/>
              <a:t> </a:t>
            </a:r>
            <a:r>
              <a:rPr lang="en-US" altLang="en-US" sz="1600" i="1" dirty="0" err="1"/>
              <a:t>domain-name</a:t>
            </a:r>
            <a:endParaRPr lang="en-US" altLang="en-US" sz="1600" i="1" dirty="0"/>
          </a:p>
          <a:p>
            <a:r>
              <a:rPr lang="en-US" altLang="en-US" sz="1700" b="1" dirty="0"/>
              <a:t>Step 4 </a:t>
            </a:r>
            <a:r>
              <a:rPr lang="en-US" altLang="en-US" sz="1700" i="1" dirty="0"/>
              <a:t>- </a:t>
            </a:r>
            <a:r>
              <a:rPr lang="en-US" altLang="en-US" sz="1700" dirty="0"/>
              <a:t>Configure DHCPv6 interface: </a:t>
            </a:r>
          </a:p>
          <a:p>
            <a:pPr lvl="1"/>
            <a:r>
              <a:rPr lang="en-US" altLang="en-US" sz="1600" b="1" dirty="0"/>
              <a:t>ipv6 </a:t>
            </a:r>
            <a:r>
              <a:rPr lang="en-US" altLang="en-US" sz="1600" b="1" dirty="0" err="1"/>
              <a:t>dhcp</a:t>
            </a:r>
            <a:r>
              <a:rPr lang="en-US" altLang="en-US" sz="1600" b="1" dirty="0"/>
              <a:t> server </a:t>
            </a:r>
            <a:r>
              <a:rPr lang="en-US" altLang="en-US" sz="1600" i="1" dirty="0"/>
              <a:t>pool-name</a:t>
            </a:r>
          </a:p>
          <a:p>
            <a:pPr lvl="1"/>
            <a:r>
              <a:rPr lang="en-US" altLang="en-US" sz="1600" b="1" dirty="0"/>
              <a:t>ipv6 </a:t>
            </a:r>
            <a:r>
              <a:rPr lang="en-US" altLang="en-US" sz="1600" b="1" dirty="0" err="1"/>
              <a:t>nd</a:t>
            </a:r>
            <a:r>
              <a:rPr lang="en-US" altLang="en-US" sz="1600" b="1" dirty="0"/>
              <a:t> managed-config-flag</a:t>
            </a:r>
          </a:p>
        </p:txBody>
      </p:sp>
      <p:pic>
        <p:nvPicPr>
          <p:cNvPr id="3" name="Picture 2" descr="Routing and Switching Essentials - Mozilla Firefox">
            <a:extLst>
              <a:ext uri="{FF2B5EF4-FFF2-40B4-BE49-F238E27FC236}">
                <a16:creationId xmlns:a16="http://schemas.microsoft.com/office/drawing/2014/main" id="{F1FC6E5F-65CA-424C-A873-8661E8C97A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6046" y="1251799"/>
            <a:ext cx="4975928" cy="195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6565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Stateful DHCPv6 Server</a:t>
            </a:r>
            <a:br>
              <a:rPr lang="en-US" altLang="en-US" sz="1600" dirty="0"/>
            </a:br>
            <a:r>
              <a:rPr lang="en-US" altLang="en-US" dirty="0"/>
              <a:t>Configuring a Router as a Stateful DHCPv6 Client</a:t>
            </a:r>
            <a:endParaRPr lang="en-CA" altLang="en-US" dirty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239601" y="3345719"/>
            <a:ext cx="8063345" cy="1276248"/>
          </a:xfrm>
        </p:spPr>
        <p:txBody>
          <a:bodyPr/>
          <a:lstStyle/>
          <a:p>
            <a:r>
              <a:rPr lang="en-US" altLang="en-US" sz="1700" b="1" dirty="0"/>
              <a:t>Step 1 </a:t>
            </a:r>
            <a:r>
              <a:rPr lang="en-US" altLang="en-US" sz="1700" dirty="0"/>
              <a:t>– </a:t>
            </a:r>
            <a:r>
              <a:rPr lang="en-US" altLang="en-US" sz="1600" dirty="0"/>
              <a:t>Allow the router to send RS messages and participate in DHCPv6.</a:t>
            </a:r>
          </a:p>
          <a:p>
            <a:pPr lvl="1"/>
            <a:r>
              <a:rPr lang="en-US" altLang="en-US" sz="1500" b="1" dirty="0"/>
              <a:t>ipv6 enable</a:t>
            </a:r>
          </a:p>
          <a:p>
            <a:r>
              <a:rPr lang="en-US" altLang="en-US" sz="1600" b="1" dirty="0"/>
              <a:t>Step 2 – </a:t>
            </a:r>
            <a:r>
              <a:rPr lang="en-US" altLang="en-US" sz="1600" dirty="0"/>
              <a:t>Make the router a DHCPv6 client.</a:t>
            </a:r>
          </a:p>
          <a:p>
            <a:pPr lvl="1"/>
            <a:r>
              <a:rPr lang="en-US" altLang="en-US" sz="1500" b="1" dirty="0"/>
              <a:t>ipv6 address </a:t>
            </a:r>
            <a:r>
              <a:rPr lang="en-US" altLang="en-US" sz="1500" b="1" dirty="0" err="1"/>
              <a:t>dhcp</a:t>
            </a:r>
            <a:endParaRPr lang="en-US" altLang="en-US" sz="1500" b="1" dirty="0"/>
          </a:p>
        </p:txBody>
      </p:sp>
      <p:pic>
        <p:nvPicPr>
          <p:cNvPr id="4" name="Picture 3" descr="Routing and Switching Essentials - Mozilla Firefox">
            <a:extLst>
              <a:ext uri="{FF2B5EF4-FFF2-40B4-BE49-F238E27FC236}">
                <a16:creationId xmlns:a16="http://schemas.microsoft.com/office/drawing/2014/main" id="{6A83C1BB-7018-4C63-86FF-7D3BFB6484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70606" y="798944"/>
            <a:ext cx="5310366" cy="247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13685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Stateful DHCPv6 Server</a:t>
            </a:r>
            <a:br>
              <a:rPr lang="en-US" altLang="en-US" sz="1600" dirty="0"/>
            </a:br>
            <a:r>
              <a:rPr lang="en-US" altLang="en-US" dirty="0"/>
              <a:t>Verifying Stateful DHCPv6</a:t>
            </a:r>
            <a:endParaRPr lang="en-CA" altLang="en-US" dirty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141804" y="910577"/>
            <a:ext cx="3554915" cy="1720157"/>
          </a:xfrm>
        </p:spPr>
        <p:txBody>
          <a:bodyPr/>
          <a:lstStyle/>
          <a:p>
            <a:r>
              <a:rPr lang="en-US" altLang="en-US" sz="1700" dirty="0"/>
              <a:t>Use the following commands to verify Stateful DHCPv6:</a:t>
            </a:r>
          </a:p>
          <a:p>
            <a:pPr lvl="1"/>
            <a:r>
              <a:rPr lang="en-US" altLang="en-US" sz="1500" b="1" dirty="0"/>
              <a:t>show ipv6 </a:t>
            </a:r>
            <a:r>
              <a:rPr lang="en-US" altLang="en-US" sz="1500" b="1" dirty="0" err="1"/>
              <a:t>dhcp</a:t>
            </a:r>
            <a:r>
              <a:rPr lang="en-US" altLang="en-US" sz="1500" b="1" dirty="0"/>
              <a:t> pool</a:t>
            </a:r>
          </a:p>
          <a:p>
            <a:pPr lvl="1"/>
            <a:r>
              <a:rPr lang="en-US" altLang="en-US" sz="1500" b="1" dirty="0"/>
              <a:t>show ipv6 </a:t>
            </a:r>
            <a:r>
              <a:rPr lang="en-US" altLang="en-US" sz="1500" b="1" dirty="0" err="1"/>
              <a:t>dhcp</a:t>
            </a:r>
            <a:r>
              <a:rPr lang="en-US" altLang="en-US" sz="1500" b="1" dirty="0"/>
              <a:t> binding</a:t>
            </a:r>
          </a:p>
          <a:p>
            <a:pPr lvl="1"/>
            <a:r>
              <a:rPr lang="en-US" altLang="en-US" sz="1500" b="1" dirty="0"/>
              <a:t>show ipv6 interface </a:t>
            </a:r>
          </a:p>
        </p:txBody>
      </p:sp>
      <p:pic>
        <p:nvPicPr>
          <p:cNvPr id="3" name="Picture 2" descr="Routing and Switching Essentials - Mozilla Firefox">
            <a:extLst>
              <a:ext uri="{FF2B5EF4-FFF2-40B4-BE49-F238E27FC236}">
                <a16:creationId xmlns:a16="http://schemas.microsoft.com/office/drawing/2014/main" id="{1F77476F-312E-481D-92B9-024624968E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7620" y="2742367"/>
            <a:ext cx="4433396" cy="1325452"/>
          </a:xfrm>
          <a:prstGeom prst="rect">
            <a:avLst/>
          </a:prstGeom>
        </p:spPr>
      </p:pic>
      <p:pic>
        <p:nvPicPr>
          <p:cNvPr id="6" name="Picture 5" descr="Routing and Switching Essentials - Mozilla Firefox">
            <a:extLst>
              <a:ext uri="{FF2B5EF4-FFF2-40B4-BE49-F238E27FC236}">
                <a16:creationId xmlns:a16="http://schemas.microsoft.com/office/drawing/2014/main" id="{03C36FFF-20AF-43EC-BAAB-950AC24233D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41421" y="1083743"/>
            <a:ext cx="3907122" cy="297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838634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Stateful DHCPv6 Server</a:t>
            </a:r>
            <a:br>
              <a:rPr lang="en-US" altLang="en-US" sz="1600" dirty="0"/>
            </a:br>
            <a:r>
              <a:rPr lang="en-US" altLang="en-US" dirty="0"/>
              <a:t>Configuring a Router as a DHCPv6 Relay Agent</a:t>
            </a:r>
            <a:endParaRPr lang="en-CA" altLang="en-US" dirty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4684465" y="931204"/>
            <a:ext cx="3554915" cy="2654115"/>
          </a:xfrm>
        </p:spPr>
        <p:txBody>
          <a:bodyPr/>
          <a:lstStyle/>
          <a:p>
            <a:r>
              <a:rPr lang="en-US" altLang="en-US" sz="1700" dirty="0"/>
              <a:t>If the DHCPv6 server is located on a different network than the client, the router can be configured as a DHCPv6 relay agent. </a:t>
            </a:r>
          </a:p>
          <a:p>
            <a:pPr lvl="1"/>
            <a:r>
              <a:rPr lang="en-US" altLang="en-US" sz="1500" b="1" dirty="0"/>
              <a:t>ipv6 </a:t>
            </a:r>
            <a:r>
              <a:rPr lang="en-US" altLang="en-US" sz="1500" b="1" dirty="0" err="1"/>
              <a:t>dhcp</a:t>
            </a:r>
            <a:r>
              <a:rPr lang="en-US" altLang="en-US" sz="1500" b="1" dirty="0"/>
              <a:t> relay destination </a:t>
            </a:r>
            <a:r>
              <a:rPr lang="en-US" altLang="en-US" sz="1500" i="1" dirty="0"/>
              <a:t>destination-address</a:t>
            </a:r>
          </a:p>
        </p:txBody>
      </p:sp>
      <p:pic>
        <p:nvPicPr>
          <p:cNvPr id="4" name="Picture 3" descr="Routing and Switching Essentials - Mozilla Firefox">
            <a:extLst>
              <a:ext uri="{FF2B5EF4-FFF2-40B4-BE49-F238E27FC236}">
                <a16:creationId xmlns:a16="http://schemas.microsoft.com/office/drawing/2014/main" id="{CBB6E0D9-D181-4F36-A8EB-739C71CC2A8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6078" y="1023044"/>
            <a:ext cx="3906982" cy="2885958"/>
          </a:xfrm>
          <a:prstGeom prst="rect">
            <a:avLst/>
          </a:prstGeom>
        </p:spPr>
      </p:pic>
      <p:pic>
        <p:nvPicPr>
          <p:cNvPr id="7" name="Picture 6" descr="Routing and Switching Essentials - Mozilla Firefox">
            <a:extLst>
              <a:ext uri="{FF2B5EF4-FFF2-40B4-BE49-F238E27FC236}">
                <a16:creationId xmlns:a16="http://schemas.microsoft.com/office/drawing/2014/main" id="{C7E3DB05-0000-48BF-900B-4460D4C4E4D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3203912"/>
            <a:ext cx="4439979" cy="125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75525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Stateful DHCPv6 Server</a:t>
            </a:r>
            <a:br>
              <a:rPr lang="en-US" altLang="en-US" sz="1600" dirty="0"/>
            </a:br>
            <a:r>
              <a:rPr lang="en-US" altLang="en-US" dirty="0"/>
              <a:t>Lab - Configuring Stateless and Stateful DHCPv6</a:t>
            </a:r>
            <a:endParaRPr lang="en-CA" altLang="en-US" dirty="0"/>
          </a:p>
        </p:txBody>
      </p:sp>
      <p:pic>
        <p:nvPicPr>
          <p:cNvPr id="6" name="Content Placeholder 5" descr="8.2.3.5 Lab - Configuring Stateless and Stateful DHCPv6.pdf - Mozilla Firefox">
            <a:extLst>
              <a:ext uri="{FF2B5EF4-FFF2-40B4-BE49-F238E27FC236}">
                <a16:creationId xmlns:a16="http://schemas.microsoft.com/office/drawing/2014/main" id="{1B74A5F7-1B04-46AA-9EED-25F5142D51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28399" y="836163"/>
            <a:ext cx="3751876" cy="4039007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F4C894B-6BD1-4118-BF48-D447A5F62BF0}"/>
              </a:ext>
            </a:extLst>
          </p:cNvPr>
          <p:cNvSpPr/>
          <p:nvPr/>
        </p:nvSpPr>
        <p:spPr>
          <a:xfrm>
            <a:off x="2224877" y="850832"/>
            <a:ext cx="3740727" cy="4014558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431158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Troubleshoot DHCPv6 </a:t>
            </a:r>
            <a:br>
              <a:rPr lang="en-US" altLang="en-US" sz="1600" dirty="0"/>
            </a:br>
            <a:r>
              <a:rPr lang="en-US" altLang="en-US" dirty="0"/>
              <a:t>Troubleshooting Tasks</a:t>
            </a:r>
            <a:endParaRPr lang="en-CA" altLang="en-US" dirty="0"/>
          </a:p>
        </p:txBody>
      </p:sp>
      <p:pic>
        <p:nvPicPr>
          <p:cNvPr id="6" name="Content Placeholder 5" descr="Routing and Switching Essentials - Mozilla Firefox">
            <a:extLst>
              <a:ext uri="{FF2B5EF4-FFF2-40B4-BE49-F238E27FC236}">
                <a16:creationId xmlns:a16="http://schemas.microsoft.com/office/drawing/2014/main" id="{3B04F0A3-0267-426E-A244-9B37E99F2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9907" y="1281972"/>
            <a:ext cx="8743274" cy="1507462"/>
          </a:xfrm>
        </p:spPr>
      </p:pic>
    </p:spTree>
    <p:extLst>
      <p:ext uri="{BB962C8B-B14F-4D97-AF65-F5344CB8AC3E}">
        <p14:creationId xmlns:p14="http://schemas.microsoft.com/office/powerpoint/2010/main" val="2807224459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Troubleshoot DHCPv6 </a:t>
            </a:r>
            <a:br>
              <a:rPr lang="en-US" altLang="en-US" sz="1600" dirty="0"/>
            </a:br>
            <a:r>
              <a:rPr lang="en-US" altLang="en-US" dirty="0"/>
              <a:t>Verify Router DHCPv6 Configuration</a:t>
            </a:r>
            <a:endParaRPr lang="en-CA" altLang="en-US" dirty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210069" y="864422"/>
            <a:ext cx="3046839" cy="2654115"/>
          </a:xfrm>
        </p:spPr>
        <p:txBody>
          <a:bodyPr/>
          <a:lstStyle/>
          <a:p>
            <a:r>
              <a:rPr lang="en-US" altLang="en-US" sz="1500" dirty="0"/>
              <a:t>Use the </a:t>
            </a:r>
            <a:r>
              <a:rPr lang="en-US" altLang="en-US" sz="1500" b="1" dirty="0"/>
              <a:t>show ipv6 interface </a:t>
            </a:r>
            <a:r>
              <a:rPr lang="en-US" altLang="en-US" sz="1500" dirty="0"/>
              <a:t>command to verify DHCPv6 configuration.</a:t>
            </a:r>
          </a:p>
        </p:txBody>
      </p:sp>
      <p:pic>
        <p:nvPicPr>
          <p:cNvPr id="3" name="Picture 2" descr="Routing and Switching Essentials - Mozilla Firefox">
            <a:extLst>
              <a:ext uri="{FF2B5EF4-FFF2-40B4-BE49-F238E27FC236}">
                <a16:creationId xmlns:a16="http://schemas.microsoft.com/office/drawing/2014/main" id="{C38A6E3A-46F3-4732-BF7D-3997F798959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13070" y="798944"/>
            <a:ext cx="5731490" cy="397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16134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Troubleshoot DHCPv6 </a:t>
            </a:r>
            <a:br>
              <a:rPr lang="en-US" altLang="en-US" sz="1600" dirty="0"/>
            </a:br>
            <a:r>
              <a:rPr lang="en-US" altLang="en-US" dirty="0"/>
              <a:t>Debugging DHCPv6</a:t>
            </a:r>
            <a:endParaRPr lang="en-CA" altLang="en-US" dirty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6143946" y="965771"/>
            <a:ext cx="2640458" cy="3064139"/>
          </a:xfrm>
        </p:spPr>
        <p:txBody>
          <a:bodyPr/>
          <a:lstStyle/>
          <a:p>
            <a:r>
              <a:rPr lang="en-US" altLang="en-US" dirty="0"/>
              <a:t>To verify the receipt and transmission of DHCPv6 messages:</a:t>
            </a:r>
          </a:p>
          <a:p>
            <a:pPr lvl="1"/>
            <a:r>
              <a:rPr lang="en-US" altLang="en-US" b="1" dirty="0"/>
              <a:t>debug ipv6 </a:t>
            </a:r>
            <a:r>
              <a:rPr lang="en-US" altLang="en-US" b="1" dirty="0" err="1"/>
              <a:t>dhcp</a:t>
            </a:r>
            <a:r>
              <a:rPr lang="en-US" altLang="en-US" b="1" dirty="0"/>
              <a:t> detail</a:t>
            </a:r>
          </a:p>
        </p:txBody>
      </p:sp>
      <p:pic>
        <p:nvPicPr>
          <p:cNvPr id="4" name="Picture 3" descr="Routing and Switching Essentials - Mozilla Firefox">
            <a:extLst>
              <a:ext uri="{FF2B5EF4-FFF2-40B4-BE49-F238E27FC236}">
                <a16:creationId xmlns:a16="http://schemas.microsoft.com/office/drawing/2014/main" id="{C775B645-D56E-4028-8447-D6C6B9FB16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4661" y="965771"/>
            <a:ext cx="5907142" cy="289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41214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30000"/>
              </a:spcBef>
              <a:buNone/>
            </a:pPr>
            <a:r>
              <a:rPr lang="en-US" dirty="0"/>
              <a:t>What activities are associated with this chapter?</a:t>
            </a:r>
            <a:endParaRPr lang="en-US" dirty="0">
              <a:solidFill>
                <a:srgbClr val="00B0F0"/>
              </a:solidFill>
            </a:endParaRPr>
          </a:p>
          <a:p>
            <a:pPr marL="0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</p:txBody>
      </p:sp>
      <p:sp>
        <p:nvSpPr>
          <p:cNvPr id="6146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Chapter 8: Activities (Cont.)</a:t>
            </a:r>
          </a:p>
        </p:txBody>
      </p:sp>
      <p:graphicFrame>
        <p:nvGraphicFramePr>
          <p:cNvPr id="7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1965813"/>
              </p:ext>
            </p:extLst>
          </p:nvPr>
        </p:nvGraphicFramePr>
        <p:xfrm>
          <a:off x="457291" y="1122081"/>
          <a:ext cx="8229418" cy="2863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7736">
                  <a:extLst>
                    <a:ext uri="{9D8B030D-6E8A-4147-A177-3AD203B41FA5}">
                      <a16:colId xmlns:a16="http://schemas.microsoft.com/office/drawing/2014/main" val="3156509146"/>
                    </a:ext>
                  </a:extLst>
                </a:gridCol>
                <a:gridCol w="40800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18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6347">
                <a:tc>
                  <a:txBody>
                    <a:bodyPr/>
                    <a:lstStyle/>
                    <a:p>
                      <a:pPr marL="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Page #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Activity Type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Activity Name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Optional?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r>
                        <a:rPr lang="en-US" sz="1100" dirty="0"/>
                        <a:t>8.2.3.3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/>
                        <a:t>Syntax Checker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Configuring and Verifying Stateful DHCPv6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Recommended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r>
                        <a:rPr lang="en-US" sz="1100" dirty="0"/>
                        <a:t>8.2.3.4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Syntax Checker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Configuring a Router as a DHCPv6</a:t>
                      </a:r>
                      <a:r>
                        <a:rPr lang="en-US" sz="1100" baseline="0" dirty="0"/>
                        <a:t> Relay Agent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Recommended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r>
                        <a:rPr lang="en-US" sz="1100" dirty="0"/>
                        <a:t>8.2.3.5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aseline="0" dirty="0"/>
                        <a:t>Lab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Configuring</a:t>
                      </a:r>
                      <a:r>
                        <a:rPr lang="en-US" sz="1100" baseline="0" dirty="0"/>
                        <a:t> Stateless and Stateful DHCPv6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Recommended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r>
                        <a:rPr lang="en-US" sz="1100" dirty="0"/>
                        <a:t>8.2.4.4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Troubleshooting</a:t>
                      </a:r>
                      <a:r>
                        <a:rPr lang="en-US" sz="1100" baseline="0" dirty="0"/>
                        <a:t> DHCPv6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Recommended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r>
                        <a:rPr lang="en-US" sz="1100" dirty="0"/>
                        <a:t>8.3.1.1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Class</a:t>
                      </a:r>
                      <a:r>
                        <a:rPr lang="en-US" sz="1100" baseline="0" dirty="0"/>
                        <a:t> Activity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IoE and</a:t>
                      </a:r>
                      <a:r>
                        <a:rPr lang="en-US" sz="1100" baseline="0" dirty="0"/>
                        <a:t> DHCP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Optional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r>
                        <a:rPr lang="en-US" sz="1100" dirty="0"/>
                        <a:t>8.3.1.2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Packet Tracer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Skills</a:t>
                      </a:r>
                      <a:r>
                        <a:rPr lang="en-US" sz="1100" baseline="0" dirty="0"/>
                        <a:t> Integration Challenge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Recommended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2629">
                <a:tc>
                  <a:txBody>
                    <a:bodyPr/>
                    <a:lstStyle/>
                    <a:p>
                      <a:pPr algn="ctr"/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2582900979"/>
                  </a:ext>
                </a:extLst>
              </a:tr>
            </a:tbl>
          </a:graphicData>
        </a:graphic>
      </p:graphicFrame>
      <p:sp>
        <p:nvSpPr>
          <p:cNvPr id="8" name="Rectangle 34"/>
          <p:cNvSpPr txBox="1">
            <a:spLocks noChangeArrowheads="1"/>
          </p:cNvSpPr>
          <p:nvPr/>
        </p:nvSpPr>
        <p:spPr bwMode="auto">
          <a:xfrm>
            <a:off x="1136615" y="4438227"/>
            <a:ext cx="6121997" cy="269247"/>
          </a:xfrm>
          <a:prstGeom prst="rect">
            <a:avLst/>
          </a:prstGeo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61593" tIns="30796" rIns="61593" bIns="30796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eaLnBrk="1" hangingPunct="1">
              <a:spcBef>
                <a:spcPct val="30000"/>
              </a:spcBef>
              <a:buNone/>
            </a:pPr>
            <a:r>
              <a:rPr lang="en-US" sz="1200" kern="0" dirty="0">
                <a:solidFill>
                  <a:srgbClr val="000000"/>
                </a:solidFill>
              </a:rPr>
              <a:t>The password used in the Packet Tracer activities in this chapter is: </a:t>
            </a:r>
            <a:r>
              <a:rPr lang="en-US" sz="1200" b="1" kern="0" dirty="0">
                <a:solidFill>
                  <a:srgbClr val="000000"/>
                </a:solidFill>
              </a:rPr>
              <a:t>PT_ccna5</a:t>
            </a:r>
          </a:p>
          <a:p>
            <a:pPr marL="0" indent="0" algn="ctr" eaLnBrk="1" hangingPunct="1">
              <a:spcBef>
                <a:spcPct val="30000"/>
              </a:spcBef>
              <a:buNone/>
            </a:pPr>
            <a:endParaRPr lang="en-US" sz="1500" kern="0" dirty="0">
              <a:solidFill>
                <a:srgbClr val="000000"/>
              </a:solidFill>
            </a:endParaRPr>
          </a:p>
          <a:p>
            <a:pPr marL="89297" indent="0" algn="ctr" eaLnBrk="1" hangingPunct="1">
              <a:spcBef>
                <a:spcPct val="30000"/>
              </a:spcBef>
              <a:buNone/>
            </a:pPr>
            <a:endParaRPr lang="en-US" sz="1500" kern="0" dirty="0">
              <a:solidFill>
                <a:srgbClr val="000000"/>
              </a:solidFill>
            </a:endParaRPr>
          </a:p>
          <a:p>
            <a:pPr marL="0" indent="0" algn="ctr" eaLnBrk="1" hangingPunct="1">
              <a:spcBef>
                <a:spcPct val="30000"/>
              </a:spcBef>
              <a:buNone/>
            </a:pPr>
            <a:endParaRPr lang="en-US" sz="1500" kern="0" dirty="0">
              <a:solidFill>
                <a:srgbClr val="000000"/>
              </a:solidFill>
            </a:endParaRPr>
          </a:p>
          <a:p>
            <a:pPr marL="0" indent="0" algn="ctr" eaLnBrk="1" hangingPunct="1">
              <a:spcBef>
                <a:spcPct val="30000"/>
              </a:spcBef>
              <a:buNone/>
            </a:pPr>
            <a:endParaRPr lang="en-US" sz="1500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401986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Troubleshoot DHCPv6</a:t>
            </a:r>
            <a:br>
              <a:rPr lang="en-US" altLang="en-US" sz="1600" dirty="0"/>
            </a:br>
            <a:r>
              <a:rPr lang="en-US" altLang="en-US" dirty="0"/>
              <a:t>Lab - Troubleshooting DHCPv6</a:t>
            </a:r>
            <a:endParaRPr lang="en-CA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4C894B-6BD1-4118-BF48-D447A5F62BF0}"/>
              </a:ext>
            </a:extLst>
          </p:cNvPr>
          <p:cNvSpPr/>
          <p:nvPr/>
        </p:nvSpPr>
        <p:spPr>
          <a:xfrm>
            <a:off x="2224877" y="850832"/>
            <a:ext cx="3740727" cy="4014558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Content Placeholder 11" descr="8.2.4.4 Lab - Troubleshooting DHCPv6.pdf - Mozilla Firefox">
            <a:extLst>
              <a:ext uri="{FF2B5EF4-FFF2-40B4-BE49-F238E27FC236}">
                <a16:creationId xmlns:a16="http://schemas.microsoft.com/office/drawing/2014/main" id="{2FADF90F-8EE2-40F5-B0C0-06525EE62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58336" y="914530"/>
            <a:ext cx="3673807" cy="3887162"/>
          </a:xfrm>
        </p:spPr>
      </p:pic>
    </p:spTree>
    <p:extLst>
      <p:ext uri="{BB962C8B-B14F-4D97-AF65-F5344CB8AC3E}">
        <p14:creationId xmlns:p14="http://schemas.microsoft.com/office/powerpoint/2010/main" val="622339502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8.3 Chapter Summary</a:t>
            </a:r>
          </a:p>
        </p:txBody>
      </p:sp>
    </p:spTree>
    <p:extLst>
      <p:ext uri="{BB962C8B-B14F-4D97-AF65-F5344CB8AC3E}">
        <p14:creationId xmlns:p14="http://schemas.microsoft.com/office/powerpoint/2010/main" val="2007576579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Conclusion</a:t>
            </a:r>
            <a:br>
              <a:rPr lang="en-US" altLang="en-US" sz="1600" dirty="0"/>
            </a:br>
            <a:r>
              <a:rPr lang="sv-SE" altLang="en-US" dirty="0"/>
              <a:t>Packet Tracer - Skills Integration Challenge</a:t>
            </a:r>
            <a:endParaRPr lang="en-CA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4C894B-6BD1-4118-BF48-D447A5F62BF0}"/>
              </a:ext>
            </a:extLst>
          </p:cNvPr>
          <p:cNvSpPr/>
          <p:nvPr/>
        </p:nvSpPr>
        <p:spPr>
          <a:xfrm>
            <a:off x="2224877" y="850832"/>
            <a:ext cx="3740727" cy="4014558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8.3.1.2 Packet Tracer - Skills Integration Challenge Instructions.pdf - Mozilla Firefox">
            <a:extLst>
              <a:ext uri="{FF2B5EF4-FFF2-40B4-BE49-F238E27FC236}">
                <a16:creationId xmlns:a16="http://schemas.microsoft.com/office/drawing/2014/main" id="{02359105-E481-4EAF-A3C2-40C8B0DF2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6440" y="856230"/>
            <a:ext cx="3657600" cy="3974932"/>
          </a:xfrm>
        </p:spPr>
      </p:pic>
    </p:spTree>
    <p:extLst>
      <p:ext uri="{BB962C8B-B14F-4D97-AF65-F5344CB8AC3E}">
        <p14:creationId xmlns:p14="http://schemas.microsoft.com/office/powerpoint/2010/main" val="1483519394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1417131" y="1154627"/>
            <a:ext cx="6450388" cy="186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1593" tIns="30796" rIns="61593" bIns="30796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sz="1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Implement DHCPv4 to operate across multiple LANs in a small to medium-sized business network.</a:t>
            </a:r>
          </a:p>
          <a:p>
            <a:r>
              <a:rPr lang="en-US" sz="1600" dirty="0"/>
              <a:t>Implement DHCPv6 to operate across multiple LANs in a small to medium-sized business network.</a:t>
            </a:r>
          </a:p>
          <a:p>
            <a:endParaRPr lang="en-US" dirty="0"/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" dirty="0">
                <a:latin typeface="Arial" charset="0"/>
              </a:rPr>
              <a:t>Conclusion</a:t>
            </a: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Chapter 8: DHCP</a:t>
            </a:r>
          </a:p>
        </p:txBody>
      </p:sp>
    </p:spTree>
    <p:extLst>
      <p:ext uri="{BB962C8B-B14F-4D97-AF65-F5344CB8AC3E}">
        <p14:creationId xmlns:p14="http://schemas.microsoft.com/office/powerpoint/2010/main" val="2175629910"/>
      </p:ext>
    </p:extLst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400" dirty="0">
                <a:latin typeface="Arial" charset="0"/>
              </a:rPr>
              <a:t>Chapter 8</a:t>
            </a: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New Terms and Commands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6752841"/>
              </p:ext>
            </p:extLst>
          </p:nvPr>
        </p:nvGraphicFramePr>
        <p:xfrm>
          <a:off x="-480642" y="6411667"/>
          <a:ext cx="8853486" cy="4226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951162">
                  <a:extLst>
                    <a:ext uri="{9D8B030D-6E8A-4147-A177-3AD203B41FA5}">
                      <a16:colId xmlns:a16="http://schemas.microsoft.com/office/drawing/2014/main" val="2731093094"/>
                    </a:ext>
                  </a:extLst>
                </a:gridCol>
                <a:gridCol w="2951162">
                  <a:extLst>
                    <a:ext uri="{9D8B030D-6E8A-4147-A177-3AD203B41FA5}">
                      <a16:colId xmlns:a16="http://schemas.microsoft.com/office/drawing/2014/main" val="2353496225"/>
                    </a:ext>
                  </a:extLst>
                </a:gridCol>
                <a:gridCol w="2951162">
                  <a:extLst>
                    <a:ext uri="{9D8B030D-6E8A-4147-A177-3AD203B41FA5}">
                      <a16:colId xmlns:a16="http://schemas.microsoft.com/office/drawing/2014/main" val="2819591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Dynamic Host Configuration Protocol (DHCP)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DHCPv4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DHCPv6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lease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DHCPDISCOVER message 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DHCPOFFER message 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DHCPREQUEST message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DHCPACK message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DHCP Options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client IPv4 address (CIADDR)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default gateway address (GIADDR)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Cisco IOS helper address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DHCPv4 relay agent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Stateless Address Autoconfiguration (SLAAC)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stateless DHCPv6 server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stateful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DHCPv6 server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Internet Control Message Protocol version 6 (ICMPv6)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Router Solicitation (RS) message 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Router Advertisement (RA) message 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Interface ID (IID)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EUI-64 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Neighbor Solicitation (NS) message 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solicited-node multicast address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Neighbor Advertisement (NA) message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Duplicate Address Detection (DAD)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Managed Address Configuration flag (M flag)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Other Configuration flag (O flag)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stateful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DHCPv6 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DHCPv6 SOLICIT message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DHCPv6 ADVERTISE unicast message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DHCPv6 REQUEST message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DHCPv6 INFORMATION-REQUEST message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dirty="0"/>
                        <a:t>Stateless DHCPv6 client  </a:t>
                      </a:r>
                    </a:p>
                    <a:p>
                      <a:r>
                        <a:rPr lang="en-US" dirty="0"/>
                        <a:t>Stateful DHCPv6 client  </a:t>
                      </a:r>
                    </a:p>
                    <a:p>
                      <a:r>
                        <a:rPr lang="en-US" dirty="0"/>
                        <a:t>DHCPv6 REPLY unicast message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795013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4161C7B-34A8-4357-98E1-FBF8341A3A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2405055"/>
              </p:ext>
            </p:extLst>
          </p:nvPr>
        </p:nvGraphicFramePr>
        <p:xfrm>
          <a:off x="144547" y="741354"/>
          <a:ext cx="8681613" cy="4295181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93871">
                  <a:extLst>
                    <a:ext uri="{9D8B030D-6E8A-4147-A177-3AD203B41FA5}">
                      <a16:colId xmlns:a16="http://schemas.microsoft.com/office/drawing/2014/main" val="675999329"/>
                    </a:ext>
                  </a:extLst>
                </a:gridCol>
                <a:gridCol w="2893871">
                  <a:extLst>
                    <a:ext uri="{9D8B030D-6E8A-4147-A177-3AD203B41FA5}">
                      <a16:colId xmlns:a16="http://schemas.microsoft.com/office/drawing/2014/main" val="2088616037"/>
                    </a:ext>
                  </a:extLst>
                </a:gridCol>
                <a:gridCol w="2893871">
                  <a:extLst>
                    <a:ext uri="{9D8B030D-6E8A-4147-A177-3AD203B41FA5}">
                      <a16:colId xmlns:a16="http://schemas.microsoft.com/office/drawing/2014/main" val="1199358157"/>
                    </a:ext>
                  </a:extLst>
                </a:gridCol>
              </a:tblGrid>
              <a:tr h="4295181">
                <a:tc>
                  <a:txBody>
                    <a:bodyPr/>
                    <a:lstStyle/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Dynamic Host Configuration Protocol (DHCP)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DHCPv4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DHCPv6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lease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DHCPDISCOVER message 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DHCPOFFER message 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DHCPREQUEST message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DHCPACK message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DHCP Options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client IPv4 address (CIADDR)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default gateway address (GIADDR)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Cisco IOS helper address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b="0" dirty="0">
                          <a:solidFill>
                            <a:schemeClr val="tx1"/>
                          </a:solidFill>
                          <a:latin typeface="+mn-lt"/>
                        </a:rPr>
                        <a:t>DHCPv4 relay agent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Stateless Address Autoconfiguration (SLAAC)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stateless DHCPv6 server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stateful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DHCPv6 server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Internet Control Message Protocol version 6 (ICMPv6)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Router Solicitation (RS) message 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Router Advertisement (RA) message 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Interface ID (IID)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EUI-64 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Neighbor Solicitation (NS) message 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solicited-node multicast address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Neighbor Advertisement (NA) message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Duplicate Address Detection (DAD)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Managed Address Configuration flag (M flag)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Other Configuration flag (O flag)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stateful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DHCPv6 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DHCPv6 SOLICIT message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DHCPv6 ADVERTISE unicast message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DHCPv6 REQUEST message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DHCPv6 INFORMATION-REQUEST message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Stateless DHCPv6 client 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Stateful DHCPv6 client  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DHCPv6 REPLY unicast message </a:t>
                      </a:r>
                      <a:r>
                        <a:rPr lang="en-US" dirty="0" err="1"/>
                        <a:t>atelesunicast</a:t>
                      </a:r>
                      <a:r>
                        <a:rPr lang="en-US" dirty="0"/>
                        <a:t> message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2802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453015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82827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ct val="30000"/>
              </a:spcBef>
            </a:pPr>
            <a:r>
              <a:rPr lang="en-US" dirty="0"/>
              <a:t>Students should complete Chapter 8, “Assessment” after completing Chapter 8.</a:t>
            </a:r>
          </a:p>
          <a:p>
            <a:pPr eaLnBrk="1" hangingPunct="1">
              <a:spcBef>
                <a:spcPct val="30000"/>
              </a:spcBef>
            </a:pPr>
            <a:r>
              <a:rPr lang="en-US" dirty="0"/>
              <a:t>Quizzes, labs, Packet Tracers and other activities can be used to informally assess student progress.</a:t>
            </a:r>
          </a:p>
        </p:txBody>
      </p:sp>
      <p:sp>
        <p:nvSpPr>
          <p:cNvPr id="7170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Chapter 8: Assessment</a:t>
            </a:r>
          </a:p>
        </p:txBody>
      </p:sp>
    </p:spTree>
    <p:extLst>
      <p:ext uri="{BB962C8B-B14F-4D97-AF65-F5344CB8AC3E}">
        <p14:creationId xmlns:p14="http://schemas.microsoft.com/office/powerpoint/2010/main" val="1296080354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r>
              <a:rPr lang="en-US" dirty="0"/>
              <a:t>Prior to teaching Chapter 8, the instructor should:</a:t>
            </a:r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Complete Chapter 8, “Assessment.”</a:t>
            </a:r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r>
              <a:rPr lang="en-US" dirty="0"/>
              <a:t>The objectives of this chapter are: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Explain how DHCPv4 operates in a small- to medium-sized business network.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Configure a router as a DHCPv4 server.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Configure a router as a DHCPv4 client.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Troubleshoot a DHCP configuration for IPv4 in a switched network.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Explain the operation of DHCPv6.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Configure stateless DHCPv6 for a small to medium-sized business.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Configure </a:t>
            </a:r>
            <a:r>
              <a:rPr lang="en-US" dirty="0" err="1"/>
              <a:t>stateful</a:t>
            </a:r>
            <a:r>
              <a:rPr lang="en-US" dirty="0"/>
              <a:t> DHCPv6 for a small to medium-sized business.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en-US" dirty="0"/>
              <a:t>Troubleshoot a DHCP configuration for IPv6 in a switched network.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endParaRPr lang="en-US" sz="1200" dirty="0"/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8: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237934136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4"/>
          <p:cNvSpPr>
            <a:spLocks noGrp="1" noChangeArrowheads="1"/>
          </p:cNvSpPr>
          <p:nvPr>
            <p:ph idx="1"/>
          </p:nvPr>
        </p:nvSpPr>
        <p:spPr>
          <a:xfrm>
            <a:off x="145357" y="715817"/>
            <a:ext cx="8853286" cy="4155319"/>
          </a:xfrm>
        </p:spPr>
        <p:txBody>
          <a:bodyPr/>
          <a:lstStyle/>
          <a:p>
            <a:r>
              <a:rPr lang="en-US" dirty="0"/>
              <a:t>8.1</a:t>
            </a:r>
          </a:p>
          <a:p>
            <a:r>
              <a:rPr lang="en-US" dirty="0"/>
              <a:t>The instructor should ensure this chapter becomes as hands-on as possible.</a:t>
            </a:r>
          </a:p>
          <a:p>
            <a:r>
              <a:rPr lang="en-US" dirty="0"/>
              <a:t>Discuss the advantages of using DHCP in a large network.</a:t>
            </a:r>
          </a:p>
          <a:p>
            <a:r>
              <a:rPr lang="en-US" dirty="0"/>
              <a:t>Point out the importance of knowing the  DHCP operation steps - DHCP </a:t>
            </a:r>
            <a:r>
              <a:rPr lang="en-US" b="1" dirty="0"/>
              <a:t>D</a:t>
            </a:r>
            <a:r>
              <a:rPr lang="en-US" dirty="0"/>
              <a:t>iscover, DHCP </a:t>
            </a:r>
            <a:r>
              <a:rPr lang="en-US" b="1" dirty="0"/>
              <a:t>O</a:t>
            </a:r>
            <a:r>
              <a:rPr lang="en-US" dirty="0"/>
              <a:t>ffer, DHCP </a:t>
            </a:r>
            <a:r>
              <a:rPr lang="en-US" b="1" dirty="0"/>
              <a:t>R</a:t>
            </a:r>
            <a:r>
              <a:rPr lang="en-US" dirty="0"/>
              <a:t>equest, DHCP </a:t>
            </a:r>
            <a:r>
              <a:rPr lang="en-US" b="1" dirty="0"/>
              <a:t>A</a:t>
            </a:r>
            <a:r>
              <a:rPr lang="en-US" dirty="0"/>
              <a:t>cknowledgment ---DORA</a:t>
            </a:r>
          </a:p>
          <a:p>
            <a:pPr lvl="1"/>
            <a:r>
              <a:rPr lang="en-US" dirty="0"/>
              <a:t>Use activity 8.1.1.5 to reinforce student’s understanding</a:t>
            </a:r>
          </a:p>
          <a:p>
            <a:r>
              <a:rPr lang="en-US" dirty="0"/>
              <a:t>Demonstrate configuration of DHCP using Packet Tracer.</a:t>
            </a:r>
          </a:p>
          <a:p>
            <a:pPr lvl="1"/>
            <a:r>
              <a:rPr lang="en-US" dirty="0"/>
              <a:t>Use Packet Tracer to recreate the topology from 8.1.2.3. Demonstrate DHCP configuration and DHCP relay, configuring an </a:t>
            </a:r>
            <a:r>
              <a:rPr lang="en-US" dirty="0" err="1"/>
              <a:t>ip</a:t>
            </a:r>
            <a:r>
              <a:rPr lang="en-US" dirty="0"/>
              <a:t> helper address, using that topology.</a:t>
            </a:r>
          </a:p>
          <a:p>
            <a:pPr lvl="1"/>
            <a:r>
              <a:rPr lang="en-US" dirty="0"/>
              <a:t>Use the same topology to verify DHCP configuration </a:t>
            </a:r>
          </a:p>
          <a:p>
            <a:pPr lvl="1"/>
            <a:r>
              <a:rPr lang="en-US" dirty="0"/>
              <a:t>Inject some problems to demonstrate troubleshooting DHCP.  </a:t>
            </a:r>
          </a:p>
          <a:p>
            <a:r>
              <a:rPr lang="en-US" dirty="0"/>
              <a:t>Recommend that students complete Labs 8.1.2.4, 8.1.2.5 and 8.1.3.3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8: Best Practices (Cont.)</a:t>
            </a:r>
          </a:p>
        </p:txBody>
      </p:sp>
    </p:spTree>
    <p:extLst>
      <p:ext uri="{BB962C8B-B14F-4D97-AF65-F5344CB8AC3E}">
        <p14:creationId xmlns:p14="http://schemas.microsoft.com/office/powerpoint/2010/main" val="392907173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4"/>
          <p:cNvSpPr>
            <a:spLocks noGrp="1" noChangeArrowheads="1"/>
          </p:cNvSpPr>
          <p:nvPr>
            <p:ph idx="1"/>
          </p:nvPr>
        </p:nvSpPr>
        <p:spPr>
          <a:xfrm>
            <a:off x="145357" y="740266"/>
            <a:ext cx="8853286" cy="4155319"/>
          </a:xfrm>
        </p:spPr>
        <p:txBody>
          <a:bodyPr/>
          <a:lstStyle/>
          <a:p>
            <a:r>
              <a:rPr lang="en-US" dirty="0"/>
              <a:t>8.2</a:t>
            </a:r>
          </a:p>
          <a:p>
            <a:r>
              <a:rPr lang="en-US" dirty="0"/>
              <a:t>Discuss the assignment of IPv6 addresses using SLAAC and DHCPv6.</a:t>
            </a:r>
          </a:p>
          <a:p>
            <a:r>
              <a:rPr lang="en-US" dirty="0"/>
              <a:t>Explain SLAAC operation and Duplicate Address Detection.</a:t>
            </a:r>
          </a:p>
          <a:p>
            <a:r>
              <a:rPr lang="en-US" dirty="0"/>
              <a:t>Point out the 3 addressing options for an IPv6 device and how to configure (using Packet Tracer if possible):</a:t>
            </a:r>
          </a:p>
          <a:p>
            <a:pPr lvl="1"/>
            <a:r>
              <a:rPr lang="en-US" dirty="0"/>
              <a:t>SLAAC (Router Advertisement only) Default</a:t>
            </a:r>
          </a:p>
          <a:p>
            <a:pPr lvl="1"/>
            <a:r>
              <a:rPr lang="en-US" dirty="0"/>
              <a:t>Stateless DHCPv6 (Router Advertisement and DHCPv6)</a:t>
            </a:r>
          </a:p>
          <a:p>
            <a:pPr lvl="1"/>
            <a:r>
              <a:rPr lang="en-US" dirty="0" err="1"/>
              <a:t>Stateful</a:t>
            </a:r>
            <a:r>
              <a:rPr lang="en-US" dirty="0"/>
              <a:t> DHCPv6 (DHCPv6 only)</a:t>
            </a:r>
          </a:p>
          <a:p>
            <a:r>
              <a:rPr lang="en-US" dirty="0"/>
              <a:t>Recreate the topology in 8.2.3.4 in Packet Tracer to demonstrate configuration, verification and troubleshooting of </a:t>
            </a:r>
            <a:r>
              <a:rPr lang="en-US" dirty="0" err="1"/>
              <a:t>Stateful</a:t>
            </a:r>
            <a:r>
              <a:rPr lang="en-US" dirty="0"/>
              <a:t> DHCPv6.</a:t>
            </a:r>
          </a:p>
          <a:p>
            <a:r>
              <a:rPr lang="en-US" dirty="0"/>
              <a:t>Recommend that students complete labs 8.2.3.5 and 8.2.4.4.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Chapter 8: Best Practices (Cont.)</a:t>
            </a:r>
          </a:p>
        </p:txBody>
      </p:sp>
    </p:spTree>
    <p:extLst>
      <p:ext uri="{BB962C8B-B14F-4D97-AF65-F5344CB8AC3E}">
        <p14:creationId xmlns:p14="http://schemas.microsoft.com/office/powerpoint/2010/main" val="3888998615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6272</TotalTime>
  <Words>3019</Words>
  <Application>Microsoft Office PowerPoint</Application>
  <PresentationFormat>On-screen Show (16:9)</PresentationFormat>
  <Paragraphs>547</Paragraphs>
  <Slides>55</Slides>
  <Notes>53</Notes>
  <HiddenSlides>10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ＭＳ Ｐゴシック</vt:lpstr>
      <vt:lpstr>Arial</vt:lpstr>
      <vt:lpstr>Calibri</vt:lpstr>
      <vt:lpstr>CiscoSans</vt:lpstr>
      <vt:lpstr>CiscoSans ExtraLight</vt:lpstr>
      <vt:lpstr>CiscoSans Thin</vt:lpstr>
      <vt:lpstr>Wingdings</vt:lpstr>
      <vt:lpstr>Default Theme</vt:lpstr>
      <vt:lpstr>Chapter 8: DHCP</vt:lpstr>
      <vt:lpstr>Instructor Materials – Chapter 8 Planning Guide</vt:lpstr>
      <vt:lpstr>Chapter 8: DHCP</vt:lpstr>
      <vt:lpstr>Chapter 8: Activities</vt:lpstr>
      <vt:lpstr>Chapter 8: Activities (Cont.)</vt:lpstr>
      <vt:lpstr>Chapter 8: Assessment</vt:lpstr>
      <vt:lpstr>Chapter 8: Best Practices</vt:lpstr>
      <vt:lpstr>Chapter 8: Best Practices (Cont.)</vt:lpstr>
      <vt:lpstr>Chapter 8: Best Practices (Cont.)</vt:lpstr>
      <vt:lpstr>Chapter 8: Additional Help</vt:lpstr>
      <vt:lpstr>PowerPoint Presentation</vt:lpstr>
      <vt:lpstr>Chapter 8: DHCP</vt:lpstr>
      <vt:lpstr>Chapter 8 - Sections &amp; Objectives</vt:lpstr>
      <vt:lpstr>8.1 DHCPv4</vt:lpstr>
      <vt:lpstr>DHCPv4 Operation Introducing DHCPv4</vt:lpstr>
      <vt:lpstr>DHCPv4 Operation DHCPv4 Operation</vt:lpstr>
      <vt:lpstr>DHCPv4 Operation DHCPv4 Message Format</vt:lpstr>
      <vt:lpstr>DHCPv4 Operation DHCPv4 Discover and Offer Messages</vt:lpstr>
      <vt:lpstr>Configuring a Basic DHCPv4 Server Configuring a Basic DHCPv4 Server</vt:lpstr>
      <vt:lpstr>Configuring a Basic DHCPv4 Server Verifying DHCPv4</vt:lpstr>
      <vt:lpstr>Configuring a Basic DHCPv4 Server DHCPv4 Relay</vt:lpstr>
      <vt:lpstr>Configuring a Basic DHCPv4 Server Lab - Configuring Basic DHCPv4 on a Router</vt:lpstr>
      <vt:lpstr>Configuring a Basic DHCPv4 Server Lab - Configuring Basic DHCPv4 on a Switch</vt:lpstr>
      <vt:lpstr>Configuring DHCPv4 Client Configuring a Router as DHCPv4 Client</vt:lpstr>
      <vt:lpstr>Configuring DHCPv4 Client Configuring a Wireless Router as a DHCPv4 Client </vt:lpstr>
      <vt:lpstr>Configuring DHCPv4 Client Packet Tracer - Configuring DHCPv4 Using Cisco IOS</vt:lpstr>
      <vt:lpstr>Troubleshoot DHCPv4 Troubleshooting Tasks</vt:lpstr>
      <vt:lpstr>Troubleshoot DHCPv4 Verify Router DHCPv4 Configuration</vt:lpstr>
      <vt:lpstr>Troubleshoot DHCPv4 Debugging DHCPv4</vt:lpstr>
      <vt:lpstr>Troubleshoot DHCPv4 Lab - Troubleshooting DHCPv4</vt:lpstr>
      <vt:lpstr>8.2 DHCPv6</vt:lpstr>
      <vt:lpstr>SLAAC and DHCPv6 Stateless Address Autoconfiguration (SLAAC)</vt:lpstr>
      <vt:lpstr>SLAAC and DHCPv6 SLAAC Operation</vt:lpstr>
      <vt:lpstr>SLAAC and DHCPv6 SLAAC and DHCPv6</vt:lpstr>
      <vt:lpstr>SLAAC and DHCPv6 SLAAC Option</vt:lpstr>
      <vt:lpstr>SLAAC and DHCPv6 Stateless DHCPv6 Option</vt:lpstr>
      <vt:lpstr>SLAAC and DHCPv6 Stateful DHCPv6 Option</vt:lpstr>
      <vt:lpstr>SLAAC and DHCPv6 DHCPv6 Operations</vt:lpstr>
      <vt:lpstr>Stateless DHCPv6 Configuring a Router as a Stateless DHCPv6 Server</vt:lpstr>
      <vt:lpstr>Stateless DHCPv6 Configuring a Router as a Stateless DHCPv6 Client</vt:lpstr>
      <vt:lpstr>Stateless DHCPv6 Verifying Stateless DHCPv6</vt:lpstr>
      <vt:lpstr>Stateful DHCPv6 Server Configuring a Router as a Stateful DHCPv6 Server</vt:lpstr>
      <vt:lpstr>Stateful DHCPv6 Server Configuring a Router as a Stateful DHCPv6 Client</vt:lpstr>
      <vt:lpstr>Stateful DHCPv6 Server Verifying Stateful DHCPv6</vt:lpstr>
      <vt:lpstr>Stateful DHCPv6 Server Configuring a Router as a DHCPv6 Relay Agent</vt:lpstr>
      <vt:lpstr>Stateful DHCPv6 Server Lab - Configuring Stateless and Stateful DHCPv6</vt:lpstr>
      <vt:lpstr>Troubleshoot DHCPv6  Troubleshooting Tasks</vt:lpstr>
      <vt:lpstr>Troubleshoot DHCPv6  Verify Router DHCPv6 Configuration</vt:lpstr>
      <vt:lpstr>Troubleshoot DHCPv6  Debugging DHCPv6</vt:lpstr>
      <vt:lpstr>Troubleshoot DHCPv6 Lab - Troubleshooting DHCPv6</vt:lpstr>
      <vt:lpstr>8.3 Chapter Summary</vt:lpstr>
      <vt:lpstr>Conclusion Packet Tracer - Skills Integration Challenge</vt:lpstr>
      <vt:lpstr>Conclusion Chapter 8: DHCP</vt:lpstr>
      <vt:lpstr>Chapter 8 New Terms and Commands</vt:lpstr>
      <vt:lpstr>PowerPoint Presentation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Jane Gibbons -X (jagibbon - DEL ORO CONSULTING INC at Cisco)</cp:lastModifiedBy>
  <cp:revision>368</cp:revision>
  <dcterms:created xsi:type="dcterms:W3CDTF">2016-08-22T22:27:36Z</dcterms:created>
  <dcterms:modified xsi:type="dcterms:W3CDTF">2017-12-20T17:01:46Z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</Properties>
</file>